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945600" cy="45080238"/>
  <p:notesSz cx="7010400" cy="9296400"/>
  <p:defaultTextStyle>
    <a:defPPr>
      <a:defRPr lang="en-US"/>
    </a:defPPr>
    <a:lvl1pPr marL="0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1pPr>
    <a:lvl2pPr marL="1608612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2pPr>
    <a:lvl3pPr marL="3217225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3pPr>
    <a:lvl4pPr marL="4825837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4pPr>
    <a:lvl5pPr marL="6434450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5pPr>
    <a:lvl6pPr marL="8043062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6pPr>
    <a:lvl7pPr marL="9651675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7pPr>
    <a:lvl8pPr marL="11260287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8pPr>
    <a:lvl9pPr marL="12868900" algn="l" defTabSz="3217225" rtl="0" eaLnBrk="1" latinLnBrk="0" hangingPunct="1">
      <a:defRPr sz="63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9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3B"/>
    <a:srgbClr val="FFC000"/>
    <a:srgbClr val="FFFF7D"/>
    <a:srgbClr val="FFFF57"/>
    <a:srgbClr val="FFD279"/>
    <a:srgbClr val="BA8CDC"/>
    <a:srgbClr val="C2A3FF"/>
    <a:srgbClr val="B089FF"/>
    <a:srgbClr val="CAAFFF"/>
    <a:srgbClr val="AE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>
        <p:scale>
          <a:sx n="26" d="100"/>
          <a:sy n="26" d="100"/>
        </p:scale>
        <p:origin x="1596" y="66"/>
      </p:cViewPr>
      <p:guideLst>
        <p:guide orient="horz" pos="1419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F286D-3A68-4D71-AE3D-E7090FD20B5E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55888" y="696913"/>
            <a:ext cx="16986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BC053-0206-4A2B-8583-3E534F9CA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BC053-0206-4A2B-8583-3E534F9CA2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7377718"/>
            <a:ext cx="18653760" cy="15694601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23677564"/>
            <a:ext cx="16459200" cy="10883952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2400105"/>
            <a:ext cx="4732020" cy="382034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2400105"/>
            <a:ext cx="13921740" cy="3820341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11238767"/>
            <a:ext cx="18928080" cy="18752123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30168293"/>
            <a:ext cx="18928080" cy="986129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2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12000526"/>
            <a:ext cx="9326880" cy="2860299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12000526"/>
            <a:ext cx="9326880" cy="2860299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2400115"/>
            <a:ext cx="18928080" cy="87134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11050923"/>
            <a:ext cx="9284016" cy="5415886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6466809"/>
            <a:ext cx="9284016" cy="242201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11050923"/>
            <a:ext cx="9329738" cy="5415886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6466809"/>
            <a:ext cx="9329738" cy="242201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7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7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1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3005349"/>
            <a:ext cx="7078027" cy="10518722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6490729"/>
            <a:ext cx="11109960" cy="32036188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13524071"/>
            <a:ext cx="7078027" cy="25055015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3005349"/>
            <a:ext cx="7078027" cy="10518722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6490729"/>
            <a:ext cx="11109960" cy="32036188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13524071"/>
            <a:ext cx="7078027" cy="25055015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2400115"/>
            <a:ext cx="18928080" cy="871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12000526"/>
            <a:ext cx="18928080" cy="28602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41782712"/>
            <a:ext cx="4937760" cy="24001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369E1-3DFA-4C94-BCF7-70EC327EEA9D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41782712"/>
            <a:ext cx="7406640" cy="24001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41782712"/>
            <a:ext cx="4937760" cy="24001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79E55-762B-4B9E-8F85-1DEDE33F9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6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194560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Antibiotics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1324705"/>
            <a:ext cx="14663754" cy="1169551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96863" indent="-296863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Goals of antibiotic chemotherapy :  toxic for invading organisms, 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 harmful to the host</a:t>
            </a:r>
            <a:endParaRPr lang="en-US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63756" y="1325778"/>
            <a:ext cx="7269144" cy="639502"/>
          </a:xfrm>
          <a:prstGeom prst="rect">
            <a:avLst/>
          </a:prstGeom>
          <a:solidFill>
            <a:srgbClr val="BA8CDC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Antibiotics targets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49672" y="5118534"/>
            <a:ext cx="5398833" cy="2246769"/>
          </a:xfrm>
          <a:prstGeom prst="rect">
            <a:avLst/>
          </a:prstGeom>
          <a:solidFill>
            <a:srgbClr val="FFFFA7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Concentration dependent </a:t>
            </a:r>
            <a:r>
              <a:rPr lang="en-US" sz="3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killing </a:t>
            </a:r>
            <a:r>
              <a:rPr lang="en-US" sz="3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aminoglycosides, quinolones</a:t>
            </a:r>
            <a:endParaRPr lang="en-US" sz="35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59723" y="4662450"/>
            <a:ext cx="2525638" cy="648558"/>
          </a:xfrm>
          <a:prstGeom prst="rect">
            <a:avLst/>
          </a:prstGeom>
          <a:solidFill>
            <a:srgbClr val="F8CBAD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Antibiotics</a:t>
            </a:r>
            <a:endParaRPr lang="en-US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1" y="2517890"/>
            <a:ext cx="5900664" cy="2246769"/>
          </a:xfrm>
          <a:prstGeom prst="rect">
            <a:avLst/>
          </a:prstGeom>
          <a:solidFill>
            <a:srgbClr val="FFFFA7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296863" indent="-296863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Bactericidal - penicillins, cephalosporins, aminoglycosides, quinolones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2" y="5116909"/>
            <a:ext cx="5931169" cy="2246769"/>
          </a:xfrm>
          <a:prstGeom prst="rect">
            <a:avLst/>
          </a:prstGeom>
          <a:solidFill>
            <a:srgbClr val="FFFFA7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Bacteriostatic - sulphonamide, tetracyclines, chloramphenicol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41755" y="2522166"/>
            <a:ext cx="5426045" cy="2292935"/>
          </a:xfrm>
          <a:prstGeom prst="rect">
            <a:avLst/>
          </a:prstGeom>
          <a:solidFill>
            <a:srgbClr val="FFFFA7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Time </a:t>
            </a:r>
            <a:r>
              <a:rPr lang="en-US" sz="3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dependent </a:t>
            </a:r>
            <a:r>
              <a:rPr lang="en-US" sz="3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killing - penicillins, cephalosporins, macrolides</a:t>
            </a:r>
          </a:p>
          <a:p>
            <a:pPr lvl="0" algn="just"/>
            <a:endParaRPr lang="en-US" sz="1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en-US" sz="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-28456" y="7421467"/>
            <a:ext cx="12020159" cy="639223"/>
          </a:xfrm>
          <a:prstGeom prst="rect">
            <a:avLst/>
          </a:prstGeom>
          <a:solidFill>
            <a:srgbClr val="BA8CDC"/>
          </a:solidFill>
          <a:ln>
            <a:solidFill>
              <a:srgbClr val="C987E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Penicillin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924731"/>
              </p:ext>
            </p:extLst>
          </p:nvPr>
        </p:nvGraphicFramePr>
        <p:xfrm>
          <a:off x="-27710" y="9237817"/>
          <a:ext cx="12067308" cy="9171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5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1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0908">
                <a:tc>
                  <a:txBody>
                    <a:bodyPr/>
                    <a:lstStyle/>
                    <a:p>
                      <a:pPr algn="l"/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Classification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87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Drugs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87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Clinical uses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87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542"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n-US" sz="35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1: narrow spectrum of activity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Benzylpenicillin, </a:t>
                      </a:r>
                      <a:r>
                        <a:rPr lang="en-US" sz="3500" b="1" i="0" u="none" strike="noStrike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phenoxymethyl</a:t>
                      </a:r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penicillin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Against</a:t>
                      </a:r>
                      <a:r>
                        <a:rPr lang="en-US" sz="35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500" b="1" i="1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 pneumoniae &amp; S. pyogenous 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9487">
                <a:tc rowSpan="2"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n-US" sz="35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2: penicillinase resistant penicillins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B3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Cloxacillin, flucloxacillin</a:t>
                      </a:r>
                    </a:p>
                  </a:txBody>
                  <a:tcPr>
                    <a:solidFill>
                      <a:srgbClr val="FFB3D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Against </a:t>
                      </a:r>
                      <a:r>
                        <a:rPr lang="en-US" sz="3500" b="1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 aureus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B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948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2194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Methicillin and oxacillin</a:t>
                      </a:r>
                      <a:endParaRPr kumimoji="0" lang="en-US" sz="3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B3D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laboratory sensitivity tests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B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645">
                <a:tc>
                  <a:txBody>
                    <a:bodyPr/>
                    <a:lstStyle/>
                    <a:p>
                      <a:pPr algn="just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3: broad spectrum penicillins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Amoxicillin, ampicillin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D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Against</a:t>
                      </a:r>
                      <a:r>
                        <a:rPr lang="en-US" sz="3500" b="1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Enterococcus faecalis,</a:t>
                      </a:r>
                      <a:endParaRPr lang="en-US" sz="3500" b="1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3500" b="1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H. influenzae 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8067">
                <a:tc>
                  <a:txBody>
                    <a:bodyPr/>
                    <a:lstStyle/>
                    <a:p>
                      <a:pPr algn="just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Group4: antipseudomonal pencillins 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B3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Ticarcillin,</a:t>
                      </a:r>
                    </a:p>
                    <a:p>
                      <a:r>
                        <a:rPr lang="en-US" sz="35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piperacillin 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B3D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Against</a:t>
                      </a:r>
                      <a:r>
                        <a:rPr lang="en-US" sz="3500" b="1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P. aeruginosa</a:t>
                      </a:r>
                      <a:endParaRPr lang="en-US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B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0" y="18360120"/>
            <a:ext cx="12009120" cy="1737656"/>
          </a:xfrm>
          <a:prstGeom prst="rect">
            <a:avLst/>
          </a:prstGeom>
          <a:solidFill>
            <a:srgbClr val="C2A3FF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Beta lactamase inhibitors: clavulanic Acid, sulbactam, tazobactam</a:t>
            </a:r>
          </a:p>
          <a:p>
            <a:pPr algn="just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 E.g. Co – amoxiclav = amoxicillin + clavulanic acid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-28456" y="8068585"/>
            <a:ext cx="12037575" cy="1169551"/>
          </a:xfrm>
          <a:prstGeom prst="rect">
            <a:avLst/>
          </a:prstGeom>
          <a:solidFill>
            <a:srgbClr val="FFCCFF"/>
          </a:solidFill>
          <a:ln>
            <a:solidFill>
              <a:srgbClr val="FFB3D9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- inhibition of peptidoglycan synthesis in the bacterial cell wall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-1" y="20119470"/>
            <a:ext cx="12009121" cy="2200602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ADR -  Type 1 hypersensitivity reactions, diarrhoea, cholestatic jaundice, maculopapular erythematous rash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8299" y="21248022"/>
            <a:ext cx="1614865" cy="1072164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12007735" y="7419529"/>
            <a:ext cx="9951720" cy="630940"/>
          </a:xfrm>
          <a:prstGeom prst="rect">
            <a:avLst/>
          </a:prstGeom>
          <a:solidFill>
            <a:srgbClr val="70AD47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Cephalosporins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2010101" y="8065815"/>
            <a:ext cx="9935499" cy="1169550"/>
          </a:xfrm>
          <a:prstGeom prst="rect">
            <a:avLst/>
          </a:prstGeom>
          <a:solidFill>
            <a:srgbClr val="A9D18E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• MOA - impair bacterial cell wall peptidoglycan synthesis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414202"/>
              </p:ext>
            </p:extLst>
          </p:nvPr>
        </p:nvGraphicFramePr>
        <p:xfrm>
          <a:off x="12024358" y="9229325"/>
          <a:ext cx="9921242" cy="7351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8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9227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Classification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Drugs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Clinical</a:t>
                      </a:r>
                      <a:r>
                        <a:rPr lang="en-US" sz="35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uses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3517"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sz="3500" b="1" baseline="30000" dirty="0" smtClean="0">
                          <a:latin typeface="Arial" pitchFamily="34" charset="0"/>
                          <a:cs typeface="Arial" pitchFamily="34" charset="0"/>
                        </a:rPr>
                        <a:t>st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generation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3500" b="1" dirty="0" smtClean="0">
                          <a:latin typeface="Arial" pitchFamily="34" charset="0"/>
                          <a:cs typeface="Arial" pitchFamily="34" charset="0"/>
                        </a:rPr>
                        <a:t>Cefazolin, cefaclor, cefalexin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Uncomplicated URTI &amp; LRTI, UTI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7806"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500" b="1" baseline="30000" dirty="0" smtClean="0">
                          <a:latin typeface="Arial" pitchFamily="34" charset="0"/>
                          <a:cs typeface="Arial" pitchFamily="34" charset="0"/>
                        </a:rPr>
                        <a:t>nd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generation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Cefuroxime ,cefoxitin &amp; cefotetan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Typical community acquired pneumonia,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URTI, UTI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0661"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500" b="1" baseline="30000" dirty="0" smtClean="0">
                          <a:latin typeface="Arial" pitchFamily="34" charset="0"/>
                          <a:cs typeface="Arial" pitchFamily="34" charset="0"/>
                        </a:rPr>
                        <a:t>rd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generation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Cefotaxime, ceftriaxone, ceftazidime ,cefixime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Septicaemia, pneumonia, meningitis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2024358" y="16530995"/>
            <a:ext cx="9921241" cy="1169551"/>
          </a:xfrm>
          <a:prstGeom prst="rect">
            <a:avLst/>
          </a:prstGeom>
          <a:solidFill>
            <a:srgbClr val="B7D8A0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ADR – GI disturbances, type 1 hypersensitivity reactions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011891" y="17706348"/>
            <a:ext cx="9962165" cy="1731068"/>
          </a:xfrm>
          <a:prstGeom prst="rect">
            <a:avLst/>
          </a:prstGeom>
          <a:solidFill>
            <a:srgbClr val="9DC3E6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Other beta lactam antibiotics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Monobactam - aztreonam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Carbapenems - imipenem,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meropenem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02977" y="21235180"/>
            <a:ext cx="1848442" cy="1090822"/>
          </a:xfrm>
          <a:prstGeom prst="rect">
            <a:avLst/>
          </a:prstGeom>
          <a:noFill/>
        </p:spPr>
      </p:pic>
      <p:sp>
        <p:nvSpPr>
          <p:cNvPr id="70" name="TextBox 69"/>
          <p:cNvSpPr txBox="1"/>
          <p:nvPr/>
        </p:nvSpPr>
        <p:spPr>
          <a:xfrm>
            <a:off x="726" y="22328206"/>
            <a:ext cx="12009120" cy="639172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Tetracyclines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-13063" y="22963970"/>
            <a:ext cx="12037423" cy="115824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-  interfere with protein synthesis by binding to bacterial ribosomes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912659"/>
              </p:ext>
            </p:extLst>
          </p:nvPr>
        </p:nvGraphicFramePr>
        <p:xfrm>
          <a:off x="0" y="24120901"/>
          <a:ext cx="12011890" cy="422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5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3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3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240"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Drugs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4B94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Clinical uses 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4B94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ADR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4B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8769"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Tetracycline, 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oxycycline,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m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inocycline, tigecycline, demeclocycline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A3D1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Active against Chlamydial infections, Mycoplasma, Rickettsiae, Borrelia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A3D1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Heartburn, vomiting ,diarrhoea, sore mouth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&amp;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sore throat, black hairy tongue, perianal soreness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A3D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12009120" y="19456419"/>
            <a:ext cx="9936480" cy="646182"/>
          </a:xfrm>
          <a:prstGeom prst="rect">
            <a:avLst/>
          </a:prstGeom>
          <a:solidFill>
            <a:srgbClr val="FFFF4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Macrolides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009120" y="20104928"/>
            <a:ext cx="9936480" cy="1169551"/>
          </a:xfrm>
          <a:prstGeom prst="rect">
            <a:avLst/>
          </a:prstGeom>
          <a:solidFill>
            <a:srgbClr val="FFFFA7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- binds to bacterial ribosome and interfere with protein synthesis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7" name="Table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74523"/>
              </p:ext>
            </p:extLst>
          </p:nvPr>
        </p:nvGraphicFramePr>
        <p:xfrm>
          <a:off x="12011890" y="21278517"/>
          <a:ext cx="9933710" cy="6259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8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0300"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Drug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46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Clinical uses 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46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ADR</a:t>
                      </a:r>
                      <a:endParaRPr lang="en-US" sz="3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4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873">
                <a:tc>
                  <a:txBody>
                    <a:bodyPr/>
                    <a:lstStyle/>
                    <a:p>
                      <a:pPr algn="just"/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Erythromycin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A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Mycoplasma pneumonia, legionella infection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A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GI disturbances, diarrhoea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9349">
                <a:tc>
                  <a:txBody>
                    <a:bodyPr/>
                    <a:lstStyle/>
                    <a:p>
                      <a:pPr algn="just"/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Clarithromycin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BF9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RTI,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atypical pneumonia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BF9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GI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disturbances rare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B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8461">
                <a:tc>
                  <a:txBody>
                    <a:bodyPr/>
                    <a:lstStyle/>
                    <a:p>
                      <a:pPr algn="just"/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Azithromycin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A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RTI,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soft tissue infections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A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GI effects are less than with erythromycin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" name="Right Arrow 77"/>
          <p:cNvSpPr/>
          <p:nvPr/>
        </p:nvSpPr>
        <p:spPr>
          <a:xfrm rot="12927491">
            <a:off x="5992214" y="4187473"/>
            <a:ext cx="539999" cy="387659"/>
          </a:xfrm>
          <a:prstGeom prst="rightArrow">
            <a:avLst/>
          </a:prstGeom>
          <a:solidFill>
            <a:srgbClr val="FF4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-40178" y="28315222"/>
            <a:ext cx="12041179" cy="648656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Nitroimidazoles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0" y="40766749"/>
            <a:ext cx="11973293" cy="630942"/>
          </a:xfrm>
          <a:prstGeom prst="rect">
            <a:avLst/>
          </a:prstGeom>
          <a:solidFill>
            <a:srgbClr val="BA8CD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Lincosamides – Clindamycin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0" y="41409296"/>
            <a:ext cx="11973293" cy="1169551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- inhibit protein synthesis by binding to bacterial ribosomes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0" y="42590738"/>
            <a:ext cx="11984182" cy="1169551"/>
          </a:xfrm>
          <a:prstGeom prst="rect">
            <a:avLst/>
          </a:prstGeom>
          <a:solidFill>
            <a:srgbClr val="FFB3D9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Clinical uses - Staphylococcal bone &amp; joint infections (Methicillin resistant), serious intraabdominal sepsis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-40179" y="43761389"/>
            <a:ext cx="12041179" cy="130805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ADR - </a:t>
            </a:r>
            <a:r>
              <a:rPr lang="en-US" sz="35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seudomembranous colitis</a:t>
            </a: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9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35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USER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54381" y="43788850"/>
            <a:ext cx="2294707" cy="1292240"/>
          </a:xfrm>
          <a:prstGeom prst="rect">
            <a:avLst/>
          </a:prstGeom>
          <a:noFill/>
        </p:spPr>
      </p:pic>
      <p:sp>
        <p:nvSpPr>
          <p:cNvPr id="95" name="TextBox 94"/>
          <p:cNvSpPr txBox="1"/>
          <p:nvPr/>
        </p:nvSpPr>
        <p:spPr>
          <a:xfrm>
            <a:off x="0" y="34810743"/>
            <a:ext cx="11993879" cy="630942"/>
          </a:xfrm>
          <a:prstGeom prst="rect">
            <a:avLst/>
          </a:prstGeom>
          <a:solidFill>
            <a:srgbClr val="FFFF4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Glycopeptides - Vancomycin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0" y="35459331"/>
            <a:ext cx="12011891" cy="1169551"/>
          </a:xfrm>
          <a:prstGeom prst="rect">
            <a:avLst/>
          </a:prstGeom>
          <a:solidFill>
            <a:srgbClr val="FFFFA7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- inhibit cell wall synthesis; act on a site different to beta lactam antibiotics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0" y="36646876"/>
            <a:ext cx="11991703" cy="1708160"/>
          </a:xfrm>
          <a:prstGeom prst="rect">
            <a:avLst/>
          </a:prstGeom>
          <a:solidFill>
            <a:srgbClr val="FFC46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Clinical uses - infective endocarditis (caused by MRSA), Streptococcal endocarditis (when allergy to benzylpenicillin)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0" y="38362049"/>
            <a:ext cx="11991109" cy="2400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ADR - ototoxicity, nephrotoxicity, allergy, red man syndrome</a:t>
            </a:r>
          </a:p>
          <a:p>
            <a:pPr algn="just"/>
            <a:endParaRPr lang="en-US" sz="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USER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1726" y="39016765"/>
            <a:ext cx="3463635" cy="1713147"/>
          </a:xfrm>
          <a:prstGeom prst="rect">
            <a:avLst/>
          </a:prstGeom>
          <a:noFill/>
        </p:spPr>
      </p:pic>
      <p:sp>
        <p:nvSpPr>
          <p:cNvPr id="100" name="TextBox 99"/>
          <p:cNvSpPr txBox="1"/>
          <p:nvPr/>
        </p:nvSpPr>
        <p:spPr>
          <a:xfrm>
            <a:off x="12090400" y="38887400"/>
            <a:ext cx="184731" cy="1066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11984181" y="33092665"/>
            <a:ext cx="9961419" cy="630942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- inhibit folate synthesis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1973293" y="32448258"/>
            <a:ext cx="9972307" cy="630942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smtClean="0">
                <a:latin typeface="Arial" pitchFamily="34" charset="0"/>
                <a:cs typeface="Arial" pitchFamily="34" charset="0"/>
              </a:rPr>
              <a:t>Sulfonamides and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Trimethoprim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993879" y="38628436"/>
            <a:ext cx="9951720" cy="1169551"/>
          </a:xfrm>
          <a:prstGeom prst="rect">
            <a:avLst/>
          </a:prstGeom>
          <a:solidFill>
            <a:srgbClr val="C7DDF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ADR – hepatitis, hypersensitivity reactions, bone marrow depression</a:t>
            </a:r>
            <a:endParaRPr lang="en-US" sz="3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779609"/>
              </p:ext>
            </p:extLst>
          </p:nvPr>
        </p:nvGraphicFramePr>
        <p:xfrm>
          <a:off x="11973293" y="33748505"/>
          <a:ext cx="10001335" cy="4867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9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7041">
                <a:tc>
                  <a:txBody>
                    <a:bodyPr/>
                    <a:lstStyle/>
                    <a:p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Drug/s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4B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Clinical</a:t>
                      </a:r>
                      <a:r>
                        <a:rPr lang="en-US" sz="35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uses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4B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6162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Sulfadiazine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A3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UTI, meningococcal meningitis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A3D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732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Silver sulfadiazine 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Prophylaxis &amp;</a:t>
                      </a:r>
                      <a:r>
                        <a:rPr lang="en-US" sz="3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treatment of infected burns 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732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Sulfasalazine 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A3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Inflammatory bowel disease,</a:t>
                      </a:r>
                      <a:r>
                        <a:rPr lang="en-US" sz="3400" b="1" baseline="0" dirty="0" smtClean="0">
                          <a:latin typeface="Arial" pitchFamily="34" charset="0"/>
                          <a:cs typeface="Arial" pitchFamily="34" charset="0"/>
                        </a:rPr>
                        <a:t> r</a:t>
                      </a:r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heumatoid arthritis 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A3D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0702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Co - trimoxazole 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Toxoplasmosis,</a:t>
                      </a:r>
                      <a:r>
                        <a:rPr lang="en-US" sz="3400" b="1" baseline="0" dirty="0" smtClean="0">
                          <a:latin typeface="Arial" pitchFamily="34" charset="0"/>
                          <a:cs typeface="Arial" pitchFamily="34" charset="0"/>
                        </a:rPr>
                        <a:t> n</a:t>
                      </a:r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ocardiasis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6" name="TextBox 105"/>
          <p:cNvSpPr txBox="1"/>
          <p:nvPr/>
        </p:nvSpPr>
        <p:spPr>
          <a:xfrm>
            <a:off x="11984182" y="39817518"/>
            <a:ext cx="9961418" cy="637832"/>
          </a:xfrm>
          <a:prstGeom prst="rect">
            <a:avLst/>
          </a:prstGeom>
          <a:solidFill>
            <a:srgbClr val="FFFF4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Quinolones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7" name="Table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63479"/>
              </p:ext>
            </p:extLst>
          </p:nvPr>
        </p:nvGraphicFramePr>
        <p:xfrm>
          <a:off x="11970327" y="41117028"/>
          <a:ext cx="10003730" cy="2774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4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092">
                <a:tc>
                  <a:txBody>
                    <a:bodyPr/>
                    <a:lstStyle/>
                    <a:p>
                      <a:pPr algn="l"/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Drug/s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4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194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Clinical</a:t>
                      </a:r>
                      <a:r>
                        <a:rPr lang="en-US" sz="35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uses</a:t>
                      </a:r>
                      <a:endParaRPr lang="en-US" sz="3500" dirty="0"/>
                    </a:p>
                  </a:txBody>
                  <a:tcPr>
                    <a:solidFill>
                      <a:srgbClr val="FFC4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092"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Nalidixic acid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UTI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510">
                <a:tc>
                  <a:txBody>
                    <a:bodyPr/>
                    <a:lstStyle/>
                    <a:p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Ciprofloxacin,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n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orfloxacin, ofloxacin ,levofloxacin,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BF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194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UTI,</a:t>
                      </a:r>
                      <a:r>
                        <a:rPr lang="en-US" sz="3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500" b="1" dirty="0" smtClean="0">
                          <a:latin typeface="Arial" pitchFamily="34" charset="0"/>
                          <a:cs typeface="Arial" pitchFamily="34" charset="0"/>
                        </a:rPr>
                        <a:t>GI infections, RTI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B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8" name="TextBox 107"/>
          <p:cNvSpPr txBox="1"/>
          <p:nvPr/>
        </p:nvSpPr>
        <p:spPr>
          <a:xfrm>
            <a:off x="12005186" y="40474708"/>
            <a:ext cx="9940414" cy="630942"/>
          </a:xfrm>
          <a:prstGeom prst="rect">
            <a:avLst/>
          </a:prstGeom>
          <a:solidFill>
            <a:srgbClr val="FFFFA7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- inhibit negative supercoiling of DNA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1973293" y="43895805"/>
            <a:ext cx="10000674" cy="11695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ADR – allergic reactions, inhibit liver enzymes, </a:t>
            </a:r>
            <a:r>
              <a:rPr lang="en-US" sz="3500" b="1" i="1" dirty="0" smtClean="0">
                <a:latin typeface="Arial" pitchFamily="34" charset="0"/>
                <a:cs typeface="Arial" pitchFamily="34" charset="0"/>
              </a:rPr>
              <a:t>C. difficile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associated diarrhoea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Right Arrow 110"/>
          <p:cNvSpPr/>
          <p:nvPr/>
        </p:nvSpPr>
        <p:spPr>
          <a:xfrm rot="8635311">
            <a:off x="5963025" y="5416309"/>
            <a:ext cx="539999" cy="387659"/>
          </a:xfrm>
          <a:prstGeom prst="rightArrow">
            <a:avLst/>
          </a:prstGeom>
          <a:solidFill>
            <a:srgbClr val="FF4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7678" y="2013600"/>
            <a:ext cx="7257921" cy="5391638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1" y="28955325"/>
            <a:ext cx="11991108" cy="1169551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– prevent nucleic acid formation via DNA strand breakage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61349"/>
              </p:ext>
            </p:extLst>
          </p:nvPr>
        </p:nvGraphicFramePr>
        <p:xfrm>
          <a:off x="-1" y="30133209"/>
          <a:ext cx="11991704" cy="3464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4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84">
                <a:tc>
                  <a:txBody>
                    <a:bodyPr/>
                    <a:lstStyle/>
                    <a:p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Drugs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Clinical</a:t>
                      </a:r>
                      <a:r>
                        <a:rPr lang="en-US" sz="35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uses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44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Metronidazole,</a:t>
                      </a:r>
                      <a:r>
                        <a:rPr lang="en-US" sz="3400" b="1" baseline="0" dirty="0" smtClean="0">
                          <a:latin typeface="Arial" pitchFamily="34" charset="0"/>
                          <a:cs typeface="Arial" pitchFamily="34" charset="0"/>
                        </a:rPr>
                        <a:t> tinidazole, ornidazole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2194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Sepsis to which anaerobic organisms are contributing (</a:t>
                      </a:r>
                      <a:r>
                        <a:rPr lang="en-US" sz="35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Bacteroides</a:t>
                      </a:r>
                      <a:r>
                        <a:rPr lang="en-US" sz="3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spp</a:t>
                      </a:r>
                      <a:r>
                        <a:rPr lang="en-US" sz="3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and anaerobic cocci), p</a:t>
                      </a:r>
                      <a:r>
                        <a:rPr kumimoji="0" lang="en-US" sz="3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ost</a:t>
                      </a:r>
                      <a:r>
                        <a:rPr kumimoji="0" lang="en-US" sz="3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-surgical infection , surgical prophylaxis, </a:t>
                      </a:r>
                      <a:r>
                        <a:rPr kumimoji="0" lang="en-US" sz="3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35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steomyelitis</a:t>
                      </a:r>
                      <a:r>
                        <a:rPr lang="en-US" sz="3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0" y="33588077"/>
            <a:ext cx="11991704" cy="1211344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ADR – </a:t>
            </a:r>
            <a:r>
              <a:rPr lang="en-US" sz="3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3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ausea</a:t>
            </a:r>
            <a:r>
              <a:rPr lang="en-US" sz="3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vomiting, unpleasant </a:t>
            </a:r>
            <a:r>
              <a:rPr lang="en-US" sz="3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metallic, bitter taste in the </a:t>
            </a:r>
            <a:r>
              <a:rPr lang="en-US" sz="3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mouth, furred tongue, diarrhoea </a:t>
            </a:r>
            <a:endParaRPr lang="en-US" sz="35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007735" y="27550656"/>
            <a:ext cx="9951719" cy="630942"/>
          </a:xfrm>
          <a:prstGeom prst="rect">
            <a:avLst/>
          </a:prstGeom>
          <a:solidFill>
            <a:srgbClr val="BA8CD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Aminoglycosides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1991703" y="28201476"/>
            <a:ext cx="9941196" cy="1195193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- inhibit protein synthesis in bacterial ribosomes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610582"/>
              </p:ext>
            </p:extLst>
          </p:nvPr>
        </p:nvGraphicFramePr>
        <p:xfrm>
          <a:off x="12007735" y="29424656"/>
          <a:ext cx="9948753" cy="3002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2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9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7160">
                  <a:extLst>
                    <a:ext uri="{9D8B030D-6E8A-4147-A177-3AD203B41FA5}">
                      <a16:colId xmlns:a16="http://schemas.microsoft.com/office/drawing/2014/main" val="433143557"/>
                    </a:ext>
                  </a:extLst>
                </a:gridCol>
              </a:tblGrid>
              <a:tr h="641906">
                <a:tc>
                  <a:txBody>
                    <a:bodyPr/>
                    <a:lstStyle/>
                    <a:p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Drugs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87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Clinical</a:t>
                      </a:r>
                      <a:r>
                        <a:rPr lang="en-US" sz="35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uses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87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ADR</a:t>
                      </a:r>
                      <a:endParaRPr lang="en-US" sz="3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87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0517">
                <a:tc>
                  <a:txBody>
                    <a:bodyPr/>
                    <a:lstStyle/>
                    <a:p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Gentamicin, ,neomycin, amikacin</a:t>
                      </a:r>
                      <a:endParaRPr lang="en-US" sz="3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Septicaemia, </a:t>
                      </a:r>
                    </a:p>
                    <a:p>
                      <a:pPr algn="l"/>
                      <a:r>
                        <a:rPr lang="en-US" sz="35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bacterial endocarditis, tuberculosis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Arial" pitchFamily="34" charset="0"/>
                          <a:cs typeface="Arial" pitchFamily="34" charset="0"/>
                        </a:rPr>
                        <a:t>Ototoxicity,</a:t>
                      </a:r>
                      <a:r>
                        <a:rPr lang="en-US" sz="3400" b="1" baseline="0" dirty="0" smtClean="0">
                          <a:latin typeface="Arial" pitchFamily="34" charset="0"/>
                          <a:cs typeface="Arial" pitchFamily="34" charset="0"/>
                        </a:rPr>
                        <a:t> nephrotoxicity, neuromuscular blockage</a:t>
                      </a:r>
                      <a:endParaRPr lang="en-US" sz="3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0" name="Right Arrow 59"/>
          <p:cNvSpPr/>
          <p:nvPr/>
        </p:nvSpPr>
        <p:spPr>
          <a:xfrm rot="19384566">
            <a:off x="8729480" y="4206148"/>
            <a:ext cx="539999" cy="387659"/>
          </a:xfrm>
          <a:prstGeom prst="rightArrow">
            <a:avLst/>
          </a:prstGeom>
          <a:solidFill>
            <a:srgbClr val="FF4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 rot="2416306">
            <a:off x="8700971" y="5430399"/>
            <a:ext cx="539999" cy="387659"/>
          </a:xfrm>
          <a:prstGeom prst="rightArrow">
            <a:avLst/>
          </a:prstGeom>
          <a:solidFill>
            <a:srgbClr val="FF4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2580</TotalTime>
  <Words>613</Words>
  <Application>Microsoft Office PowerPoint</Application>
  <PresentationFormat>Custom</PresentationFormat>
  <Paragraphs>138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203</cp:revision>
  <cp:lastPrinted>2022-01-31T09:18:31Z</cp:lastPrinted>
  <dcterms:created xsi:type="dcterms:W3CDTF">2021-06-03T05:05:11Z</dcterms:created>
  <dcterms:modified xsi:type="dcterms:W3CDTF">2022-06-09T07:41:44Z</dcterms:modified>
</cp:coreProperties>
</file>