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21945600" cy="45080238"/>
  <p:notesSz cx="7010400" cy="9296400"/>
  <p:defaultTextStyle>
    <a:defPPr>
      <a:defRPr lang="en-US"/>
    </a:defPPr>
    <a:lvl1pPr marL="0" algn="l" defTabSz="3217225" rtl="0" eaLnBrk="1" latinLnBrk="0" hangingPunct="1">
      <a:defRPr sz="6333" kern="1200">
        <a:solidFill>
          <a:schemeClr val="tx1"/>
        </a:solidFill>
        <a:latin typeface="+mn-lt"/>
        <a:ea typeface="+mn-ea"/>
        <a:cs typeface="+mn-cs"/>
      </a:defRPr>
    </a:lvl1pPr>
    <a:lvl2pPr marL="1608612" algn="l" defTabSz="3217225" rtl="0" eaLnBrk="1" latinLnBrk="0" hangingPunct="1">
      <a:defRPr sz="6333" kern="1200">
        <a:solidFill>
          <a:schemeClr val="tx1"/>
        </a:solidFill>
        <a:latin typeface="+mn-lt"/>
        <a:ea typeface="+mn-ea"/>
        <a:cs typeface="+mn-cs"/>
      </a:defRPr>
    </a:lvl2pPr>
    <a:lvl3pPr marL="3217225" algn="l" defTabSz="3217225" rtl="0" eaLnBrk="1" latinLnBrk="0" hangingPunct="1">
      <a:defRPr sz="6333" kern="1200">
        <a:solidFill>
          <a:schemeClr val="tx1"/>
        </a:solidFill>
        <a:latin typeface="+mn-lt"/>
        <a:ea typeface="+mn-ea"/>
        <a:cs typeface="+mn-cs"/>
      </a:defRPr>
    </a:lvl3pPr>
    <a:lvl4pPr marL="4825837" algn="l" defTabSz="3217225" rtl="0" eaLnBrk="1" latinLnBrk="0" hangingPunct="1">
      <a:defRPr sz="6333" kern="1200">
        <a:solidFill>
          <a:schemeClr val="tx1"/>
        </a:solidFill>
        <a:latin typeface="+mn-lt"/>
        <a:ea typeface="+mn-ea"/>
        <a:cs typeface="+mn-cs"/>
      </a:defRPr>
    </a:lvl4pPr>
    <a:lvl5pPr marL="6434450" algn="l" defTabSz="3217225" rtl="0" eaLnBrk="1" latinLnBrk="0" hangingPunct="1">
      <a:defRPr sz="6333" kern="1200">
        <a:solidFill>
          <a:schemeClr val="tx1"/>
        </a:solidFill>
        <a:latin typeface="+mn-lt"/>
        <a:ea typeface="+mn-ea"/>
        <a:cs typeface="+mn-cs"/>
      </a:defRPr>
    </a:lvl5pPr>
    <a:lvl6pPr marL="8043062" algn="l" defTabSz="3217225" rtl="0" eaLnBrk="1" latinLnBrk="0" hangingPunct="1">
      <a:defRPr sz="6333" kern="1200">
        <a:solidFill>
          <a:schemeClr val="tx1"/>
        </a:solidFill>
        <a:latin typeface="+mn-lt"/>
        <a:ea typeface="+mn-ea"/>
        <a:cs typeface="+mn-cs"/>
      </a:defRPr>
    </a:lvl6pPr>
    <a:lvl7pPr marL="9651675" algn="l" defTabSz="3217225" rtl="0" eaLnBrk="1" latinLnBrk="0" hangingPunct="1">
      <a:defRPr sz="6333" kern="1200">
        <a:solidFill>
          <a:schemeClr val="tx1"/>
        </a:solidFill>
        <a:latin typeface="+mn-lt"/>
        <a:ea typeface="+mn-ea"/>
        <a:cs typeface="+mn-cs"/>
      </a:defRPr>
    </a:lvl7pPr>
    <a:lvl8pPr marL="11260287" algn="l" defTabSz="3217225" rtl="0" eaLnBrk="1" latinLnBrk="0" hangingPunct="1">
      <a:defRPr sz="6333" kern="1200">
        <a:solidFill>
          <a:schemeClr val="tx1"/>
        </a:solidFill>
        <a:latin typeface="+mn-lt"/>
        <a:ea typeface="+mn-ea"/>
        <a:cs typeface="+mn-cs"/>
      </a:defRPr>
    </a:lvl8pPr>
    <a:lvl9pPr marL="12868900" algn="l" defTabSz="3217225" rtl="0" eaLnBrk="1" latinLnBrk="0" hangingPunct="1">
      <a:defRPr sz="633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198">
          <p15:clr>
            <a:srgbClr val="A4A3A4"/>
          </p15:clr>
        </p15:guide>
        <p15:guide id="2" pos="69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03B"/>
    <a:srgbClr val="FFC000"/>
    <a:srgbClr val="FFFF7D"/>
    <a:srgbClr val="FFFF57"/>
    <a:srgbClr val="FFD279"/>
    <a:srgbClr val="BA8CDC"/>
    <a:srgbClr val="C2A3FF"/>
    <a:srgbClr val="B089FF"/>
    <a:srgbClr val="CAAFFF"/>
    <a:srgbClr val="AE8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343" autoAdjust="0"/>
  </p:normalViewPr>
  <p:slideViewPr>
    <p:cSldViewPr snapToGrid="0">
      <p:cViewPr>
        <p:scale>
          <a:sx n="26" d="100"/>
          <a:sy n="26" d="100"/>
        </p:scale>
        <p:origin x="1596" y="66"/>
      </p:cViewPr>
      <p:guideLst>
        <p:guide orient="horz" pos="14198"/>
        <p:guide pos="69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F286D-3A68-4D71-AE3D-E7090FD20B5E}" type="datetimeFigureOut">
              <a:rPr lang="en-US" smtClean="0"/>
              <a:pPr/>
              <a:t>6/9/2022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55888" y="696913"/>
            <a:ext cx="16986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6BC053-0206-4A2B-8583-3E534F9CA2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6BC053-0206-4A2B-8583-3E534F9CA27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7377718"/>
            <a:ext cx="18653760" cy="15694601"/>
          </a:xfrm>
        </p:spPr>
        <p:txBody>
          <a:bodyPr anchor="b"/>
          <a:lstStyle>
            <a:lvl1pPr algn="ctr">
              <a:defRPr sz="1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23677564"/>
            <a:ext cx="16459200" cy="10883952"/>
          </a:xfrm>
        </p:spPr>
        <p:txBody>
          <a:bodyPr/>
          <a:lstStyle>
            <a:lvl1pPr marL="0" indent="0" algn="ctr">
              <a:buNone/>
              <a:defRPr sz="5760"/>
            </a:lvl1pPr>
            <a:lvl2pPr marL="1097280" indent="0" algn="ctr">
              <a:buNone/>
              <a:defRPr sz="4800"/>
            </a:lvl2pPr>
            <a:lvl3pPr marL="2194560" indent="0" algn="ctr">
              <a:buNone/>
              <a:defRPr sz="4320"/>
            </a:lvl3pPr>
            <a:lvl4pPr marL="3291840" indent="0" algn="ctr">
              <a:buNone/>
              <a:defRPr sz="3840"/>
            </a:lvl4pPr>
            <a:lvl5pPr marL="4389120" indent="0" algn="ctr">
              <a:buNone/>
              <a:defRPr sz="3840"/>
            </a:lvl5pPr>
            <a:lvl6pPr marL="5486400" indent="0" algn="ctr">
              <a:buNone/>
              <a:defRPr sz="3840"/>
            </a:lvl6pPr>
            <a:lvl7pPr marL="6583680" indent="0" algn="ctr">
              <a:buNone/>
              <a:defRPr sz="3840"/>
            </a:lvl7pPr>
            <a:lvl8pPr marL="7680960" indent="0" algn="ctr">
              <a:buNone/>
              <a:defRPr sz="3840"/>
            </a:lvl8pPr>
            <a:lvl9pPr marL="8778240" indent="0" algn="ctr">
              <a:buNone/>
              <a:defRPr sz="384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369E1-3DFA-4C94-BCF7-70EC327EEA9D}" type="datetimeFigureOut">
              <a:rPr lang="en-US" smtClean="0"/>
              <a:pPr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79E55-762B-4B9E-8F85-1DEDE33F9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78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369E1-3DFA-4C94-BCF7-70EC327EEA9D}" type="datetimeFigureOut">
              <a:rPr lang="en-US" smtClean="0"/>
              <a:pPr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79E55-762B-4B9E-8F85-1DEDE33F9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561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2400105"/>
            <a:ext cx="4732020" cy="382034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2400105"/>
            <a:ext cx="13921740" cy="3820341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369E1-3DFA-4C94-BCF7-70EC327EEA9D}" type="datetimeFigureOut">
              <a:rPr lang="en-US" smtClean="0"/>
              <a:pPr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79E55-762B-4B9E-8F85-1DEDE33F9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257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369E1-3DFA-4C94-BCF7-70EC327EEA9D}" type="datetimeFigureOut">
              <a:rPr lang="en-US" smtClean="0"/>
              <a:pPr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79E55-762B-4B9E-8F85-1DEDE33F9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036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11238767"/>
            <a:ext cx="18928080" cy="18752123"/>
          </a:xfrm>
        </p:spPr>
        <p:txBody>
          <a:bodyPr anchor="b"/>
          <a:lstStyle>
            <a:lvl1pPr>
              <a:defRPr sz="1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30168293"/>
            <a:ext cx="18928080" cy="9861299"/>
          </a:xfr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369E1-3DFA-4C94-BCF7-70EC327EEA9D}" type="datetimeFigureOut">
              <a:rPr lang="en-US" smtClean="0"/>
              <a:pPr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79E55-762B-4B9E-8F85-1DEDE33F9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425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12000526"/>
            <a:ext cx="9326880" cy="2860299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12000526"/>
            <a:ext cx="9326880" cy="2860299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369E1-3DFA-4C94-BCF7-70EC327EEA9D}" type="datetimeFigureOut">
              <a:rPr lang="en-US" smtClean="0"/>
              <a:pPr/>
              <a:t>6/9/2022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79E55-762B-4B9E-8F85-1DEDE33F9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856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2400115"/>
            <a:ext cx="18928080" cy="871342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11050923"/>
            <a:ext cx="9284016" cy="5415886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16466809"/>
            <a:ext cx="9284016" cy="2422019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11050923"/>
            <a:ext cx="9329738" cy="5415886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16466809"/>
            <a:ext cx="9329738" cy="2422019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369E1-3DFA-4C94-BCF7-70EC327EEA9D}" type="datetimeFigureOut">
              <a:rPr lang="en-US" smtClean="0"/>
              <a:pPr/>
              <a:t>6/9/2022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79E55-762B-4B9E-8F85-1DEDE33F9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879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369E1-3DFA-4C94-BCF7-70EC327EEA9D}" type="datetimeFigureOut">
              <a:rPr lang="en-US" smtClean="0"/>
              <a:pPr/>
              <a:t>6/9/2022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79E55-762B-4B9E-8F85-1DEDE33F9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071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369E1-3DFA-4C94-BCF7-70EC327EEA9D}" type="datetimeFigureOut">
              <a:rPr lang="en-US" smtClean="0"/>
              <a:pPr/>
              <a:t>6/9/2022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79E55-762B-4B9E-8F85-1DEDE33F9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511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3005349"/>
            <a:ext cx="7078027" cy="10518722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6490729"/>
            <a:ext cx="11109960" cy="32036188"/>
          </a:xfr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13524071"/>
            <a:ext cx="7078027" cy="25055015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369E1-3DFA-4C94-BCF7-70EC327EEA9D}" type="datetimeFigureOut">
              <a:rPr lang="en-US" smtClean="0"/>
              <a:pPr/>
              <a:t>6/9/2022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79E55-762B-4B9E-8F85-1DEDE33F9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54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3005349"/>
            <a:ext cx="7078027" cy="10518722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6490729"/>
            <a:ext cx="11109960" cy="32036188"/>
          </a:xfr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13524071"/>
            <a:ext cx="7078027" cy="25055015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369E1-3DFA-4C94-BCF7-70EC327EEA9D}" type="datetimeFigureOut">
              <a:rPr lang="en-US" smtClean="0"/>
              <a:pPr/>
              <a:t>6/9/2022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79E55-762B-4B9E-8F85-1DEDE33F9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48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8760" y="2400115"/>
            <a:ext cx="18928080" cy="87134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8760" y="12000526"/>
            <a:ext cx="18928080" cy="286029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8760" y="41782712"/>
            <a:ext cx="4937760" cy="24001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369E1-3DFA-4C94-BCF7-70EC327EEA9D}" type="datetimeFigureOut">
              <a:rPr lang="en-US" smtClean="0"/>
              <a:pPr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69480" y="41782712"/>
            <a:ext cx="7406640" cy="24001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499080" y="41782712"/>
            <a:ext cx="4937760" cy="24001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79E55-762B-4B9E-8F85-1DEDE33F9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062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21945600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Antibiotics</a:t>
            </a:r>
            <a:endParaRPr lang="en-US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" y="1324705"/>
            <a:ext cx="14663754" cy="1169551"/>
          </a:xfrm>
          <a:prstGeom prst="rect">
            <a:avLst/>
          </a:prstGeom>
          <a:solidFill>
            <a:srgbClr val="8FAADC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296863" indent="-296863" algn="just">
              <a:buFont typeface="Arial" panose="020B0604020202020204" pitchFamily="34" charset="0"/>
              <a:buChar char="•"/>
            </a:pPr>
            <a:r>
              <a:rPr lang="en-US" sz="3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Goals of antibiotic chemotherapy :  toxic for invading organisms, </a:t>
            </a:r>
            <a:r>
              <a:rPr lang="en-US" sz="3500" b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3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ot harmful to the host</a:t>
            </a:r>
            <a:endParaRPr lang="en-US" sz="3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663756" y="1325778"/>
            <a:ext cx="7269144" cy="639502"/>
          </a:xfrm>
          <a:prstGeom prst="rect">
            <a:avLst/>
          </a:prstGeom>
          <a:solidFill>
            <a:srgbClr val="BA8CDC"/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Antibiotics targets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249672" y="5118534"/>
            <a:ext cx="5398833" cy="2246769"/>
          </a:xfrm>
          <a:prstGeom prst="rect">
            <a:avLst/>
          </a:prstGeom>
          <a:solidFill>
            <a:srgbClr val="FFFFA7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5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Concentration dependent </a:t>
            </a:r>
            <a:r>
              <a:rPr lang="en-US" sz="35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killing </a:t>
            </a:r>
            <a:r>
              <a:rPr lang="en-US" sz="35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35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aminoglycosides, quinolones</a:t>
            </a:r>
            <a:endParaRPr lang="en-US" sz="35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59723" y="4662450"/>
            <a:ext cx="2525638" cy="648558"/>
          </a:xfrm>
          <a:prstGeom prst="rect">
            <a:avLst/>
          </a:prstGeom>
          <a:solidFill>
            <a:srgbClr val="F8CBAD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Antibiotics</a:t>
            </a:r>
            <a:endParaRPr lang="en-US" sz="3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-1" y="2517890"/>
            <a:ext cx="5900664" cy="2246769"/>
          </a:xfrm>
          <a:prstGeom prst="rect">
            <a:avLst/>
          </a:prstGeom>
          <a:solidFill>
            <a:srgbClr val="FFFFA7"/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marL="296863" indent="-296863" algn="just">
              <a:buFont typeface="Arial" panose="020B0604020202020204" pitchFamily="34" charset="0"/>
              <a:buChar char="•"/>
            </a:pP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Bactericidal - penicillins, cephalosporins, aminoglycosides, quinolones </a:t>
            </a:r>
            <a:endParaRPr lang="en-US" sz="3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-2" y="5116909"/>
            <a:ext cx="5931169" cy="2246769"/>
          </a:xfrm>
          <a:prstGeom prst="rect">
            <a:avLst/>
          </a:prstGeom>
          <a:solidFill>
            <a:srgbClr val="FFFFA7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Bacteriostatic - sulphonamide, tetracyclines, chloramphenicol</a:t>
            </a:r>
            <a:endParaRPr lang="en-US" sz="3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9241755" y="2522166"/>
            <a:ext cx="5426045" cy="2292935"/>
          </a:xfrm>
          <a:prstGeom prst="rect">
            <a:avLst/>
          </a:prstGeom>
          <a:solidFill>
            <a:srgbClr val="FFFFA7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5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Time </a:t>
            </a:r>
            <a:r>
              <a:rPr lang="en-US" sz="35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dependent </a:t>
            </a:r>
            <a:r>
              <a:rPr lang="en-US" sz="35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killing - penicillins, cephalosporins, macrolides</a:t>
            </a:r>
          </a:p>
          <a:p>
            <a:pPr lvl="0" algn="just"/>
            <a:endParaRPr lang="en-US" sz="1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endParaRPr lang="en-US" sz="2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-28456" y="7421467"/>
            <a:ext cx="12020159" cy="639223"/>
          </a:xfrm>
          <a:prstGeom prst="rect">
            <a:avLst/>
          </a:prstGeom>
          <a:solidFill>
            <a:srgbClr val="BA8CDC"/>
          </a:solidFill>
          <a:ln>
            <a:solidFill>
              <a:srgbClr val="C987E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 smtClean="0">
                <a:latin typeface="Arial" pitchFamily="34" charset="0"/>
                <a:cs typeface="Arial" pitchFamily="34" charset="0"/>
              </a:rPr>
              <a:t>Penicillin</a:t>
            </a:r>
            <a:endParaRPr lang="en-US" sz="35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9924731"/>
              </p:ext>
            </p:extLst>
          </p:nvPr>
        </p:nvGraphicFramePr>
        <p:xfrm>
          <a:off x="-27710" y="9237817"/>
          <a:ext cx="12067308" cy="9171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59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815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0908">
                <a:tc>
                  <a:txBody>
                    <a:bodyPr/>
                    <a:lstStyle/>
                    <a:p>
                      <a:pPr algn="l"/>
                      <a:r>
                        <a:rPr lang="en-US" sz="3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Classification</a:t>
                      </a:r>
                      <a:endParaRPr lang="en-US" sz="3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987E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Drugs</a:t>
                      </a:r>
                      <a:endParaRPr lang="en-US" sz="3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987E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Clinical uses</a:t>
                      </a:r>
                      <a:endParaRPr lang="en-US" sz="3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987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6542">
                <a:tc>
                  <a:txBody>
                    <a:bodyPr/>
                    <a:lstStyle/>
                    <a:p>
                      <a:pPr algn="l"/>
                      <a:r>
                        <a:rPr lang="en-US" sz="35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Group</a:t>
                      </a:r>
                      <a:r>
                        <a:rPr lang="en-US" sz="35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1: narrow spectrum of activity</a:t>
                      </a:r>
                      <a:endParaRPr lang="en-US" sz="35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3500" b="1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Benzylpenicillin, </a:t>
                      </a:r>
                      <a:r>
                        <a:rPr lang="en-US" sz="3500" b="1" i="0" u="none" strike="noStrike" baseline="0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phenoxymethyl</a:t>
                      </a:r>
                      <a:r>
                        <a:rPr lang="en-US" sz="3500" b="1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penicillin</a:t>
                      </a:r>
                      <a:endParaRPr lang="en-US" sz="35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5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Against</a:t>
                      </a:r>
                      <a:r>
                        <a:rPr lang="en-US" sz="35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500" b="1" i="1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S. pneumoniae &amp; S. pyogenous </a:t>
                      </a:r>
                      <a:endParaRPr lang="en-US" sz="35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9487">
                <a:tc rowSpan="2">
                  <a:txBody>
                    <a:bodyPr/>
                    <a:lstStyle/>
                    <a:p>
                      <a:pPr algn="l"/>
                      <a:r>
                        <a:rPr lang="en-US" sz="35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Group</a:t>
                      </a:r>
                      <a:r>
                        <a:rPr lang="en-US" sz="35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2: penicillinase resistant penicillins</a:t>
                      </a:r>
                      <a:endParaRPr lang="en-US" sz="35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B3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500" b="1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Cloxacillin, flucloxacillin</a:t>
                      </a:r>
                    </a:p>
                  </a:txBody>
                  <a:tcPr>
                    <a:solidFill>
                      <a:srgbClr val="FFB3D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5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Against </a:t>
                      </a:r>
                      <a:r>
                        <a:rPr lang="en-US" sz="3500" b="1" i="1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S. aureus</a:t>
                      </a:r>
                      <a:endParaRPr lang="en-US" sz="35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B3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69487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21945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Methicillin and oxacillin</a:t>
                      </a:r>
                      <a:endParaRPr kumimoji="0" lang="en-US" sz="35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B3D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500" b="1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laboratory sensitivity tests</a:t>
                      </a:r>
                      <a:endParaRPr lang="en-US" sz="35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B3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6645">
                <a:tc>
                  <a:txBody>
                    <a:bodyPr/>
                    <a:lstStyle/>
                    <a:p>
                      <a:pPr algn="just"/>
                      <a:r>
                        <a:rPr lang="en-US" sz="3500" b="1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Group 3: broad spectrum penicillins</a:t>
                      </a:r>
                      <a:endParaRPr lang="en-US" sz="35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3500" b="1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Amoxicillin, ampicillin</a:t>
                      </a:r>
                      <a:endParaRPr lang="en-US" sz="35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DD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500" b="1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Against</a:t>
                      </a:r>
                      <a:r>
                        <a:rPr lang="en-US" sz="3500" b="1" i="1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Enterococcus faecalis,</a:t>
                      </a:r>
                      <a:endParaRPr lang="en-US" sz="3500" b="1" i="0" u="none" strike="noStrike" baseline="0" dirty="0" smtClean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n-US" sz="3500" b="1" i="1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H. influenzae </a:t>
                      </a:r>
                      <a:endParaRPr lang="en-US" sz="35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08067">
                <a:tc>
                  <a:txBody>
                    <a:bodyPr/>
                    <a:lstStyle/>
                    <a:p>
                      <a:pPr algn="just"/>
                      <a:r>
                        <a:rPr lang="en-US" sz="3500" b="1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Group4: antipseudomonal pencillins </a:t>
                      </a:r>
                      <a:endParaRPr lang="en-US" sz="35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B3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5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Ticarcillin,</a:t>
                      </a:r>
                    </a:p>
                    <a:p>
                      <a:r>
                        <a:rPr lang="en-US" sz="35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piperacillin </a:t>
                      </a:r>
                      <a:endParaRPr lang="en-US" sz="35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B3D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500" b="1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Against</a:t>
                      </a:r>
                      <a:r>
                        <a:rPr lang="en-US" sz="3500" b="1" i="1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P. aeruginosa</a:t>
                      </a:r>
                      <a:endParaRPr lang="en-US" sz="35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B3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8" name="TextBox 47"/>
          <p:cNvSpPr txBox="1"/>
          <p:nvPr/>
        </p:nvSpPr>
        <p:spPr>
          <a:xfrm>
            <a:off x="0" y="18360120"/>
            <a:ext cx="12009120" cy="1737656"/>
          </a:xfrm>
          <a:prstGeom prst="rect">
            <a:avLst/>
          </a:prstGeom>
          <a:solidFill>
            <a:srgbClr val="C2A3FF"/>
          </a:solidFill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Beta lactamase inhibitors: clavulanic Acid, sulbactam, tazobactam</a:t>
            </a:r>
          </a:p>
          <a:p>
            <a:pPr algn="just"/>
            <a:r>
              <a:rPr lang="en-US" sz="3500" b="1" dirty="0" smtClean="0">
                <a:latin typeface="Arial" pitchFamily="34" charset="0"/>
                <a:cs typeface="Arial" pitchFamily="34" charset="0"/>
              </a:rPr>
              <a:t>   E.g. Co – amoxiclav = amoxicillin + clavulanic acid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-28456" y="8068585"/>
            <a:ext cx="12037575" cy="1169551"/>
          </a:xfrm>
          <a:prstGeom prst="rect">
            <a:avLst/>
          </a:prstGeom>
          <a:solidFill>
            <a:srgbClr val="FFCCFF"/>
          </a:solidFill>
          <a:ln>
            <a:solidFill>
              <a:srgbClr val="FFB3D9"/>
            </a:solidFill>
          </a:ln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MOA - inhibition of peptidoglycan synthesis in the bacterial cell wall</a:t>
            </a:r>
            <a:endParaRPr lang="en-US" sz="3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-1" y="20119470"/>
            <a:ext cx="12009121" cy="2200602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ADR -  Type 1 hypersensitivity reactions, diarrhoea, cholestatic jaundice, maculopapular erythematous rash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8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800" dirty="0"/>
          </a:p>
        </p:txBody>
      </p:sp>
      <p:pic>
        <p:nvPicPr>
          <p:cNvPr id="54" name="Picture 5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18299" y="21248022"/>
            <a:ext cx="1614865" cy="1072164"/>
          </a:xfrm>
          <a:prstGeom prst="rect">
            <a:avLst/>
          </a:prstGeom>
        </p:spPr>
      </p:pic>
      <p:sp>
        <p:nvSpPr>
          <p:cNvPr id="55" name="TextBox 54"/>
          <p:cNvSpPr txBox="1"/>
          <p:nvPr/>
        </p:nvSpPr>
        <p:spPr>
          <a:xfrm>
            <a:off x="12007735" y="7419529"/>
            <a:ext cx="9951720" cy="630940"/>
          </a:xfrm>
          <a:prstGeom prst="rect">
            <a:avLst/>
          </a:prstGeom>
          <a:solidFill>
            <a:srgbClr val="70AD47"/>
          </a:solid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 smtClean="0">
                <a:latin typeface="Arial" pitchFamily="34" charset="0"/>
                <a:cs typeface="Arial" pitchFamily="34" charset="0"/>
              </a:rPr>
              <a:t>Cephalosporins</a:t>
            </a:r>
            <a:endParaRPr lang="en-US" sz="3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2010101" y="8065815"/>
            <a:ext cx="9935499" cy="1169550"/>
          </a:xfrm>
          <a:prstGeom prst="rect">
            <a:avLst/>
          </a:prstGeom>
          <a:solidFill>
            <a:srgbClr val="A9D18E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500" b="1" dirty="0" smtClean="0">
                <a:latin typeface="Arial" pitchFamily="34" charset="0"/>
                <a:cs typeface="Arial" pitchFamily="34" charset="0"/>
              </a:rPr>
              <a:t>• MOA - impair bacterial cell wall peptidoglycan synthesis</a:t>
            </a:r>
            <a:endParaRPr lang="en-US" sz="35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9" name="Table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1414202"/>
              </p:ext>
            </p:extLst>
          </p:nvPr>
        </p:nvGraphicFramePr>
        <p:xfrm>
          <a:off x="12024358" y="9229325"/>
          <a:ext cx="9921242" cy="73512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67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5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38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9227">
                <a:tc>
                  <a:txBody>
                    <a:bodyPr/>
                    <a:lstStyle/>
                    <a:p>
                      <a:pPr algn="ctr"/>
                      <a:r>
                        <a:rPr lang="en-US" sz="3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Classification</a:t>
                      </a:r>
                      <a:endParaRPr lang="en-US" sz="3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5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Drugs</a:t>
                      </a:r>
                      <a:endParaRPr lang="en-US" sz="35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5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Clinical</a:t>
                      </a:r>
                      <a:r>
                        <a:rPr lang="en-US" sz="35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35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uses</a:t>
                      </a:r>
                      <a:endParaRPr lang="en-US" sz="35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5482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03517">
                <a:tc>
                  <a:txBody>
                    <a:bodyPr/>
                    <a:lstStyle/>
                    <a:p>
                      <a:r>
                        <a:rPr lang="en-US" sz="3500" b="1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en-US" sz="3500" b="1" baseline="30000" dirty="0" smtClean="0">
                          <a:latin typeface="Arial" pitchFamily="34" charset="0"/>
                          <a:cs typeface="Arial" pitchFamily="34" charset="0"/>
                        </a:rPr>
                        <a:t>st</a:t>
                      </a:r>
                      <a:r>
                        <a:rPr lang="en-US" sz="35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3500" b="1" dirty="0" smtClean="0">
                          <a:latin typeface="Arial" pitchFamily="34" charset="0"/>
                          <a:cs typeface="Arial" pitchFamily="34" charset="0"/>
                        </a:rPr>
                        <a:t>generation </a:t>
                      </a:r>
                      <a:endParaRPr lang="en-US" sz="3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3500" b="1" dirty="0" smtClean="0">
                          <a:latin typeface="Arial" pitchFamily="34" charset="0"/>
                          <a:cs typeface="Arial" pitchFamily="34" charset="0"/>
                        </a:rPr>
                        <a:t>Cefazolin, cefaclor, cefalexin </a:t>
                      </a:r>
                      <a:endParaRPr lang="en-US" sz="3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3500" b="1" dirty="0" smtClean="0">
                          <a:latin typeface="Arial" pitchFamily="34" charset="0"/>
                          <a:cs typeface="Arial" pitchFamily="34" charset="0"/>
                        </a:rPr>
                        <a:t>Uncomplicated URTI &amp; LRTI, UTI</a:t>
                      </a:r>
                      <a:endParaRPr lang="en-US" sz="3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7806">
                <a:tc>
                  <a:txBody>
                    <a:bodyPr/>
                    <a:lstStyle/>
                    <a:p>
                      <a:r>
                        <a:rPr lang="en-US" sz="3500" b="1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500" b="1" baseline="30000" dirty="0" smtClean="0">
                          <a:latin typeface="Arial" pitchFamily="34" charset="0"/>
                          <a:cs typeface="Arial" pitchFamily="34" charset="0"/>
                        </a:rPr>
                        <a:t>nd </a:t>
                      </a:r>
                      <a:r>
                        <a:rPr lang="en-US" sz="3500" b="1" dirty="0" smtClean="0">
                          <a:latin typeface="Arial" pitchFamily="34" charset="0"/>
                          <a:cs typeface="Arial" pitchFamily="34" charset="0"/>
                        </a:rPr>
                        <a:t>generation </a:t>
                      </a:r>
                      <a:endParaRPr lang="en-US" sz="3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500" b="1" dirty="0" smtClean="0">
                          <a:latin typeface="Arial" pitchFamily="34" charset="0"/>
                          <a:cs typeface="Arial" pitchFamily="34" charset="0"/>
                        </a:rPr>
                        <a:t>Cefuroxime ,cefoxitin &amp; cefotetan </a:t>
                      </a:r>
                      <a:endParaRPr lang="en-US" sz="3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3500" b="1" dirty="0" smtClean="0">
                          <a:latin typeface="Arial" pitchFamily="34" charset="0"/>
                          <a:cs typeface="Arial" pitchFamily="34" charset="0"/>
                        </a:rPr>
                        <a:t>Typical community acquired pneumonia,</a:t>
                      </a:r>
                      <a:r>
                        <a:rPr lang="en-US" sz="35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3500" b="1" dirty="0" smtClean="0">
                          <a:latin typeface="Arial" pitchFamily="34" charset="0"/>
                          <a:cs typeface="Arial" pitchFamily="34" charset="0"/>
                        </a:rPr>
                        <a:t>URTI, UTI</a:t>
                      </a:r>
                      <a:endParaRPr lang="en-US" sz="3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0661">
                <a:tc>
                  <a:txBody>
                    <a:bodyPr/>
                    <a:lstStyle/>
                    <a:p>
                      <a:r>
                        <a:rPr lang="en-US" sz="3500" b="1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3500" b="1" baseline="30000" dirty="0" smtClean="0">
                          <a:latin typeface="Arial" pitchFamily="34" charset="0"/>
                          <a:cs typeface="Arial" pitchFamily="34" charset="0"/>
                        </a:rPr>
                        <a:t>rd </a:t>
                      </a:r>
                      <a:r>
                        <a:rPr lang="en-US" sz="3500" b="1" dirty="0" smtClean="0">
                          <a:latin typeface="Arial" pitchFamily="34" charset="0"/>
                          <a:cs typeface="Arial" pitchFamily="34" charset="0"/>
                        </a:rPr>
                        <a:t>generation</a:t>
                      </a:r>
                      <a:endParaRPr lang="en-US" sz="3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500" b="1" dirty="0" smtClean="0">
                          <a:latin typeface="Arial" pitchFamily="34" charset="0"/>
                          <a:cs typeface="Arial" pitchFamily="34" charset="0"/>
                        </a:rPr>
                        <a:t>Cefotaxime, ceftriaxone, ceftazidime ,cefixime </a:t>
                      </a:r>
                      <a:endParaRPr lang="en-US" sz="3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500" b="1" dirty="0" smtClean="0">
                          <a:latin typeface="Arial" pitchFamily="34" charset="0"/>
                          <a:cs typeface="Arial" pitchFamily="34" charset="0"/>
                        </a:rPr>
                        <a:t>Septicaemia, pneumonia, meningitis </a:t>
                      </a:r>
                      <a:endParaRPr lang="en-US" sz="3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1" name="TextBox 60"/>
          <p:cNvSpPr txBox="1"/>
          <p:nvPr/>
        </p:nvSpPr>
        <p:spPr>
          <a:xfrm>
            <a:off x="12024358" y="16530995"/>
            <a:ext cx="9921241" cy="1169551"/>
          </a:xfrm>
          <a:prstGeom prst="rect">
            <a:avLst/>
          </a:prstGeom>
          <a:solidFill>
            <a:srgbClr val="B7D8A0"/>
          </a:solidFill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ADR – GI disturbances, type 1 hypersensitivity reactions </a:t>
            </a:r>
            <a:endParaRPr lang="en-US" sz="3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2011891" y="17706348"/>
            <a:ext cx="9962165" cy="1731068"/>
          </a:xfrm>
          <a:prstGeom prst="rect">
            <a:avLst/>
          </a:prstGeom>
          <a:solidFill>
            <a:srgbClr val="9DC3E6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 smtClean="0">
                <a:latin typeface="Arial" pitchFamily="34" charset="0"/>
                <a:cs typeface="Arial" pitchFamily="34" charset="0"/>
              </a:rPr>
              <a:t>Other beta lactam antibiotics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Monobactam - aztreonam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Carbapenems - imipenem, </a:t>
            </a:r>
            <a:r>
              <a:rPr lang="en-US" sz="3500" b="1" dirty="0" err="1" smtClean="0">
                <a:latin typeface="Arial" pitchFamily="34" charset="0"/>
                <a:cs typeface="Arial" pitchFamily="34" charset="0"/>
              </a:rPr>
              <a:t>meropenem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3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USER\Desktop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02977" y="21235180"/>
            <a:ext cx="1848442" cy="1090822"/>
          </a:xfrm>
          <a:prstGeom prst="rect">
            <a:avLst/>
          </a:prstGeom>
          <a:noFill/>
        </p:spPr>
      </p:pic>
      <p:sp>
        <p:nvSpPr>
          <p:cNvPr id="70" name="TextBox 69"/>
          <p:cNvSpPr txBox="1"/>
          <p:nvPr/>
        </p:nvSpPr>
        <p:spPr>
          <a:xfrm>
            <a:off x="726" y="22328206"/>
            <a:ext cx="12009120" cy="639172"/>
          </a:xfrm>
          <a:prstGeom prst="rect">
            <a:avLst/>
          </a:prstGeom>
          <a:solidFill>
            <a:srgbClr val="8FAADC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 smtClean="0">
                <a:latin typeface="Arial" pitchFamily="34" charset="0"/>
                <a:cs typeface="Arial" pitchFamily="34" charset="0"/>
              </a:rPr>
              <a:t>Tetracyclines</a:t>
            </a:r>
            <a:endParaRPr lang="en-US" sz="3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-13063" y="22963970"/>
            <a:ext cx="12037423" cy="1158240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MOA -  interfere with protein synthesis by binding to bacterial ribosomes</a:t>
            </a:r>
            <a:endParaRPr lang="en-US" sz="35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3" name="Table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0912659"/>
              </p:ext>
            </p:extLst>
          </p:nvPr>
        </p:nvGraphicFramePr>
        <p:xfrm>
          <a:off x="0" y="24120901"/>
          <a:ext cx="12011890" cy="42250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15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430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53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6240">
                <a:tc>
                  <a:txBody>
                    <a:bodyPr/>
                    <a:lstStyle/>
                    <a:p>
                      <a:pPr algn="l"/>
                      <a:r>
                        <a:rPr lang="en-US" sz="35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Drugs</a:t>
                      </a:r>
                      <a:endParaRPr lang="en-US" sz="35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4B94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5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Clinical uses </a:t>
                      </a:r>
                      <a:endParaRPr lang="en-US" sz="35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4B94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5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ADR</a:t>
                      </a:r>
                      <a:endParaRPr lang="en-US" sz="35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4B9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8769">
                <a:tc>
                  <a:txBody>
                    <a:bodyPr/>
                    <a:lstStyle/>
                    <a:p>
                      <a:pPr algn="just"/>
                      <a:r>
                        <a:rPr lang="en-US" sz="3500" b="1" dirty="0" smtClean="0">
                          <a:latin typeface="Arial" pitchFamily="34" charset="0"/>
                          <a:cs typeface="Arial" pitchFamily="34" charset="0"/>
                        </a:rPr>
                        <a:t>Tetracycline, </a:t>
                      </a:r>
                      <a:r>
                        <a:rPr lang="en-US" sz="3500" b="1" baseline="0" dirty="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r>
                        <a:rPr lang="en-US" sz="3500" b="1" dirty="0" smtClean="0">
                          <a:latin typeface="Arial" pitchFamily="34" charset="0"/>
                          <a:cs typeface="Arial" pitchFamily="34" charset="0"/>
                        </a:rPr>
                        <a:t>oxycycline,</a:t>
                      </a:r>
                      <a:r>
                        <a:rPr lang="en-US" sz="3500" b="1" baseline="0" dirty="0" smtClean="0">
                          <a:latin typeface="Arial" pitchFamily="34" charset="0"/>
                          <a:cs typeface="Arial" pitchFamily="34" charset="0"/>
                        </a:rPr>
                        <a:t> m</a:t>
                      </a:r>
                      <a:r>
                        <a:rPr lang="en-US" sz="3500" b="1" dirty="0" smtClean="0">
                          <a:latin typeface="Arial" pitchFamily="34" charset="0"/>
                          <a:cs typeface="Arial" pitchFamily="34" charset="0"/>
                        </a:rPr>
                        <a:t>inocycline, tigecycline, demeclocycline</a:t>
                      </a:r>
                      <a:endParaRPr lang="en-US" sz="3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A3D1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3500" b="1" dirty="0" smtClean="0">
                          <a:latin typeface="Arial" pitchFamily="34" charset="0"/>
                          <a:cs typeface="Arial" pitchFamily="34" charset="0"/>
                        </a:rPr>
                        <a:t>Active against Chlamydial infections, Mycoplasma, Rickettsiae, Borrelia</a:t>
                      </a:r>
                      <a:endParaRPr lang="en-US" sz="3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A3D1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3500" b="1" dirty="0" smtClean="0">
                          <a:latin typeface="Arial" pitchFamily="34" charset="0"/>
                          <a:cs typeface="Arial" pitchFamily="34" charset="0"/>
                        </a:rPr>
                        <a:t>Heartburn, vomiting ,diarrhoea, sore mouth</a:t>
                      </a:r>
                      <a:r>
                        <a:rPr lang="en-US" sz="3500" b="1" baseline="0" dirty="0" smtClean="0">
                          <a:latin typeface="Arial" pitchFamily="34" charset="0"/>
                          <a:cs typeface="Arial" pitchFamily="34" charset="0"/>
                        </a:rPr>
                        <a:t> &amp; </a:t>
                      </a:r>
                      <a:r>
                        <a:rPr lang="en-US" sz="3500" b="1" dirty="0" smtClean="0">
                          <a:latin typeface="Arial" pitchFamily="34" charset="0"/>
                          <a:cs typeface="Arial" pitchFamily="34" charset="0"/>
                        </a:rPr>
                        <a:t>sore throat, black hairy tongue, perianal soreness </a:t>
                      </a:r>
                      <a:endParaRPr lang="en-US" sz="3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A3D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4" name="TextBox 73"/>
          <p:cNvSpPr txBox="1"/>
          <p:nvPr/>
        </p:nvSpPr>
        <p:spPr>
          <a:xfrm>
            <a:off x="12009120" y="19456419"/>
            <a:ext cx="9936480" cy="646182"/>
          </a:xfrm>
          <a:prstGeom prst="rect">
            <a:avLst/>
          </a:prstGeom>
          <a:solidFill>
            <a:srgbClr val="FFFF4B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 smtClean="0">
                <a:latin typeface="Arial" pitchFamily="34" charset="0"/>
                <a:cs typeface="Arial" pitchFamily="34" charset="0"/>
              </a:rPr>
              <a:t>Macrolides</a:t>
            </a:r>
            <a:endParaRPr lang="en-US" sz="3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2009120" y="20104928"/>
            <a:ext cx="9936480" cy="1169551"/>
          </a:xfrm>
          <a:prstGeom prst="rect">
            <a:avLst/>
          </a:prstGeom>
          <a:solidFill>
            <a:srgbClr val="FFFFA7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MOA - binds to bacterial ribosome and interfere with protein synthesis</a:t>
            </a:r>
            <a:endParaRPr lang="en-US" sz="35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7" name="Table 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3774523"/>
              </p:ext>
            </p:extLst>
          </p:nvPr>
        </p:nvGraphicFramePr>
        <p:xfrm>
          <a:off x="12011890" y="21278517"/>
          <a:ext cx="9933710" cy="62599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87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929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0300">
                <a:tc>
                  <a:txBody>
                    <a:bodyPr/>
                    <a:lstStyle/>
                    <a:p>
                      <a:pPr algn="l"/>
                      <a:r>
                        <a:rPr lang="en-US" sz="35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Drug</a:t>
                      </a:r>
                      <a:endParaRPr lang="en-US" sz="35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C46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5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Clinical uses </a:t>
                      </a:r>
                      <a:endParaRPr lang="en-US" sz="35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C46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5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ADR</a:t>
                      </a:r>
                      <a:endParaRPr lang="en-US" sz="35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C4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8873">
                <a:tc>
                  <a:txBody>
                    <a:bodyPr/>
                    <a:lstStyle/>
                    <a:p>
                      <a:pPr algn="just"/>
                      <a:r>
                        <a:rPr lang="en-US" sz="3400" b="1" dirty="0" smtClean="0">
                          <a:latin typeface="Arial" pitchFamily="34" charset="0"/>
                          <a:cs typeface="Arial" pitchFamily="34" charset="0"/>
                        </a:rPr>
                        <a:t>Erythromycin</a:t>
                      </a:r>
                      <a:endParaRPr lang="en-US" sz="3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FFA7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3500" b="1" dirty="0" smtClean="0">
                          <a:latin typeface="Arial" pitchFamily="34" charset="0"/>
                          <a:cs typeface="Arial" pitchFamily="34" charset="0"/>
                        </a:rPr>
                        <a:t>Mycoplasma pneumonia, legionella infection</a:t>
                      </a:r>
                      <a:endParaRPr lang="en-US" sz="3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FFA7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3500" b="1" dirty="0" smtClean="0">
                          <a:latin typeface="Arial" pitchFamily="34" charset="0"/>
                          <a:cs typeface="Arial" pitchFamily="34" charset="0"/>
                        </a:rPr>
                        <a:t>GI disturbances, diarrhoea </a:t>
                      </a:r>
                      <a:endParaRPr lang="en-US" sz="3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FF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79349">
                <a:tc>
                  <a:txBody>
                    <a:bodyPr/>
                    <a:lstStyle/>
                    <a:p>
                      <a:pPr algn="just"/>
                      <a:r>
                        <a:rPr lang="en-US" sz="3400" b="1" dirty="0" smtClean="0">
                          <a:latin typeface="Arial" pitchFamily="34" charset="0"/>
                          <a:cs typeface="Arial" pitchFamily="34" charset="0"/>
                        </a:rPr>
                        <a:t>Clarithromycin</a:t>
                      </a:r>
                      <a:endParaRPr lang="en-US" sz="3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BF93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3500" b="1" dirty="0" smtClean="0">
                          <a:latin typeface="Arial" pitchFamily="34" charset="0"/>
                          <a:cs typeface="Arial" pitchFamily="34" charset="0"/>
                        </a:rPr>
                        <a:t>RTI,</a:t>
                      </a:r>
                      <a:r>
                        <a:rPr lang="en-US" sz="35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3500" b="1" dirty="0" smtClean="0">
                          <a:latin typeface="Arial" pitchFamily="34" charset="0"/>
                          <a:cs typeface="Arial" pitchFamily="34" charset="0"/>
                        </a:rPr>
                        <a:t>atypical pneumonia </a:t>
                      </a:r>
                      <a:endParaRPr lang="en-US" sz="3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BF93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3500" b="1" dirty="0" smtClean="0">
                          <a:latin typeface="Arial" pitchFamily="34" charset="0"/>
                          <a:cs typeface="Arial" pitchFamily="34" charset="0"/>
                        </a:rPr>
                        <a:t>GI</a:t>
                      </a:r>
                      <a:r>
                        <a:rPr lang="en-US" sz="35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3500" b="1" dirty="0" smtClean="0">
                          <a:latin typeface="Arial" pitchFamily="34" charset="0"/>
                          <a:cs typeface="Arial" pitchFamily="34" charset="0"/>
                        </a:rPr>
                        <a:t>disturbances rare</a:t>
                      </a:r>
                      <a:endParaRPr lang="en-US" sz="3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BF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18461">
                <a:tc>
                  <a:txBody>
                    <a:bodyPr/>
                    <a:lstStyle/>
                    <a:p>
                      <a:pPr algn="just"/>
                      <a:r>
                        <a:rPr lang="en-US" sz="3400" b="1" dirty="0" smtClean="0">
                          <a:latin typeface="Arial" pitchFamily="34" charset="0"/>
                          <a:cs typeface="Arial" pitchFamily="34" charset="0"/>
                        </a:rPr>
                        <a:t>Azithromycin</a:t>
                      </a:r>
                      <a:endParaRPr lang="en-US" sz="3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FFA7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3500" b="1" dirty="0" smtClean="0">
                          <a:latin typeface="Arial" pitchFamily="34" charset="0"/>
                          <a:cs typeface="Arial" pitchFamily="34" charset="0"/>
                        </a:rPr>
                        <a:t>RTI,</a:t>
                      </a:r>
                      <a:r>
                        <a:rPr lang="en-US" sz="35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3500" b="1" dirty="0" smtClean="0">
                          <a:latin typeface="Arial" pitchFamily="34" charset="0"/>
                          <a:cs typeface="Arial" pitchFamily="34" charset="0"/>
                        </a:rPr>
                        <a:t>soft tissue infections</a:t>
                      </a:r>
                      <a:endParaRPr lang="en-US" sz="3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FFA7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3500" b="1" dirty="0" smtClean="0">
                          <a:latin typeface="Arial" pitchFamily="34" charset="0"/>
                          <a:cs typeface="Arial" pitchFamily="34" charset="0"/>
                        </a:rPr>
                        <a:t>GI effects are less than with erythromycin </a:t>
                      </a:r>
                      <a:endParaRPr lang="en-US" sz="3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FF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8" name="Right Arrow 77"/>
          <p:cNvSpPr/>
          <p:nvPr/>
        </p:nvSpPr>
        <p:spPr>
          <a:xfrm rot="12927491">
            <a:off x="5992214" y="4187473"/>
            <a:ext cx="539999" cy="387659"/>
          </a:xfrm>
          <a:prstGeom prst="rightArrow">
            <a:avLst/>
          </a:prstGeom>
          <a:solidFill>
            <a:srgbClr val="FF47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TextBox 85"/>
          <p:cNvSpPr txBox="1"/>
          <p:nvPr/>
        </p:nvSpPr>
        <p:spPr>
          <a:xfrm>
            <a:off x="-40178" y="28315222"/>
            <a:ext cx="12041179" cy="648656"/>
          </a:xfrm>
          <a:prstGeom prst="rect">
            <a:avLst/>
          </a:prstGeom>
          <a:solidFill>
            <a:srgbClr val="70AD47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 smtClean="0">
                <a:latin typeface="Arial" pitchFamily="34" charset="0"/>
                <a:cs typeface="Arial" pitchFamily="34" charset="0"/>
              </a:rPr>
              <a:t>Nitroimidazoles</a:t>
            </a:r>
            <a:endParaRPr lang="en-US" sz="3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0" y="40766749"/>
            <a:ext cx="11973293" cy="630942"/>
          </a:xfrm>
          <a:prstGeom prst="rect">
            <a:avLst/>
          </a:prstGeom>
          <a:solidFill>
            <a:srgbClr val="BA8CDC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 smtClean="0">
                <a:latin typeface="Arial" pitchFamily="34" charset="0"/>
                <a:cs typeface="Arial" pitchFamily="34" charset="0"/>
              </a:rPr>
              <a:t> Lincosamides – Clindamycin </a:t>
            </a:r>
            <a:endParaRPr lang="en-US" sz="3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0" y="41409296"/>
            <a:ext cx="11973293" cy="1169551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MOA - inhibit protein synthesis by binding to bacterial ribosomes </a:t>
            </a:r>
            <a:endParaRPr lang="en-US" sz="3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0" y="42590738"/>
            <a:ext cx="11984182" cy="1169551"/>
          </a:xfrm>
          <a:prstGeom prst="rect">
            <a:avLst/>
          </a:prstGeom>
          <a:solidFill>
            <a:srgbClr val="FFB3D9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Clinical uses - Staphylococcal bone &amp; joint infections (Methicillin resistant), serious intraabdominal sepsis </a:t>
            </a:r>
            <a:endParaRPr lang="en-US" sz="3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-40179" y="43761389"/>
            <a:ext cx="12041179" cy="1308050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ADR - </a:t>
            </a:r>
            <a:r>
              <a:rPr lang="en-US" sz="3500" b="1" dirty="0">
                <a:latin typeface="Arial" pitchFamily="34" charset="0"/>
                <a:cs typeface="Arial" pitchFamily="34" charset="0"/>
              </a:rPr>
              <a:t>p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seudomembranous colitis</a:t>
            </a:r>
            <a:endParaRPr lang="en-US" sz="8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sz="9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sz="35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C:\Users\USER\Desktop\image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654381" y="43788850"/>
            <a:ext cx="2294707" cy="1292240"/>
          </a:xfrm>
          <a:prstGeom prst="rect">
            <a:avLst/>
          </a:prstGeom>
          <a:noFill/>
        </p:spPr>
      </p:pic>
      <p:sp>
        <p:nvSpPr>
          <p:cNvPr id="95" name="TextBox 94"/>
          <p:cNvSpPr txBox="1"/>
          <p:nvPr/>
        </p:nvSpPr>
        <p:spPr>
          <a:xfrm>
            <a:off x="0" y="34810743"/>
            <a:ext cx="11993879" cy="630942"/>
          </a:xfrm>
          <a:prstGeom prst="rect">
            <a:avLst/>
          </a:prstGeom>
          <a:solidFill>
            <a:srgbClr val="FFFF4B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 smtClean="0">
                <a:latin typeface="Arial" pitchFamily="34" charset="0"/>
                <a:cs typeface="Arial" pitchFamily="34" charset="0"/>
              </a:rPr>
              <a:t>Glycopeptides - Vancomycin</a:t>
            </a:r>
            <a:endParaRPr lang="en-US" sz="3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0" y="35459331"/>
            <a:ext cx="12011891" cy="1169551"/>
          </a:xfrm>
          <a:prstGeom prst="rect">
            <a:avLst/>
          </a:prstGeom>
          <a:solidFill>
            <a:srgbClr val="FFFFA7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MOA - inhibit cell wall synthesis; act on a site different to beta lactam antibiotics </a:t>
            </a:r>
            <a:endParaRPr lang="en-US" sz="3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0" y="36646876"/>
            <a:ext cx="11991703" cy="1708160"/>
          </a:xfrm>
          <a:prstGeom prst="rect">
            <a:avLst/>
          </a:prstGeom>
          <a:solidFill>
            <a:srgbClr val="FFC46D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Clinical uses - infective endocarditis (caused by MRSA), Streptococcal endocarditis (when allergy to benzylpenicillin)</a:t>
            </a:r>
            <a:endParaRPr lang="en-US" sz="3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0" y="38362049"/>
            <a:ext cx="11991109" cy="240065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ADR - ototoxicity, nephrotoxicity, allergy, red man syndrome</a:t>
            </a:r>
          </a:p>
          <a:p>
            <a:pPr algn="just"/>
            <a:endParaRPr lang="en-US" sz="2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2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2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2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2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2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2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2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2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2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2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2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800" b="1" dirty="0" smtClean="0">
              <a:latin typeface="Arial" pitchFamily="34" charset="0"/>
              <a:cs typeface="Arial" pitchFamily="34" charset="0"/>
            </a:endParaRPr>
          </a:p>
          <a:p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endParaRPr lang="en-US" sz="8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sz="8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sz="8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sz="8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sz="8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C:\Users\USER\Desktop\images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421726" y="39016765"/>
            <a:ext cx="3463635" cy="1713147"/>
          </a:xfrm>
          <a:prstGeom prst="rect">
            <a:avLst/>
          </a:prstGeom>
          <a:noFill/>
        </p:spPr>
      </p:pic>
      <p:sp>
        <p:nvSpPr>
          <p:cNvPr id="100" name="TextBox 99"/>
          <p:cNvSpPr txBox="1"/>
          <p:nvPr/>
        </p:nvSpPr>
        <p:spPr>
          <a:xfrm>
            <a:off x="12090400" y="38887400"/>
            <a:ext cx="184731" cy="10668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1" name="TextBox 100"/>
          <p:cNvSpPr txBox="1"/>
          <p:nvPr/>
        </p:nvSpPr>
        <p:spPr>
          <a:xfrm>
            <a:off x="11984181" y="33092665"/>
            <a:ext cx="9961419" cy="630942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MOA - inhibit folate synthesis </a:t>
            </a:r>
            <a:endParaRPr lang="en-US" sz="3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11973293" y="32448258"/>
            <a:ext cx="9972307" cy="630942"/>
          </a:xfrm>
          <a:prstGeom prst="rect">
            <a:avLst/>
          </a:prstGeom>
          <a:solidFill>
            <a:srgbClr val="8FAADC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500" b="1" smtClean="0">
                <a:latin typeface="Arial" pitchFamily="34" charset="0"/>
                <a:cs typeface="Arial" pitchFamily="34" charset="0"/>
              </a:rPr>
              <a:t>Sulfonamides and 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Trimethoprim </a:t>
            </a:r>
            <a:endParaRPr lang="en-US" sz="3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11993879" y="38628436"/>
            <a:ext cx="9951720" cy="1169551"/>
          </a:xfrm>
          <a:prstGeom prst="rect">
            <a:avLst/>
          </a:prstGeom>
          <a:solidFill>
            <a:srgbClr val="C7DDF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400" b="1" dirty="0" smtClean="0">
                <a:latin typeface="Arial" pitchFamily="34" charset="0"/>
                <a:cs typeface="Arial" pitchFamily="34" charset="0"/>
              </a:rPr>
              <a:t>ADR – hepatitis, hypersensitivity reactions, bone marrow depression</a:t>
            </a:r>
            <a:endParaRPr lang="en-US" sz="34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5" name="Table 1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7779609"/>
              </p:ext>
            </p:extLst>
          </p:nvPr>
        </p:nvGraphicFramePr>
        <p:xfrm>
          <a:off x="11973293" y="33748505"/>
          <a:ext cx="10001335" cy="48673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1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998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7041">
                <a:tc>
                  <a:txBody>
                    <a:bodyPr/>
                    <a:lstStyle/>
                    <a:p>
                      <a:r>
                        <a:rPr lang="en-US" sz="3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Drug/s</a:t>
                      </a:r>
                      <a:endParaRPr lang="en-US" sz="3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4B9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Clinical</a:t>
                      </a:r>
                      <a:r>
                        <a:rPr lang="en-US" sz="35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uses</a:t>
                      </a:r>
                      <a:endParaRPr lang="en-US" sz="3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4B9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6162">
                <a:tc>
                  <a:txBody>
                    <a:bodyPr/>
                    <a:lstStyle/>
                    <a:p>
                      <a:r>
                        <a:rPr lang="en-US" sz="3400" b="1" dirty="0" smtClean="0">
                          <a:latin typeface="Arial" pitchFamily="34" charset="0"/>
                          <a:cs typeface="Arial" pitchFamily="34" charset="0"/>
                        </a:rPr>
                        <a:t>Sulfadiazine</a:t>
                      </a:r>
                      <a:endParaRPr lang="en-US" sz="3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A3D1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400" b="1" dirty="0" smtClean="0">
                          <a:latin typeface="Arial" pitchFamily="34" charset="0"/>
                          <a:cs typeface="Arial" pitchFamily="34" charset="0"/>
                        </a:rPr>
                        <a:t>UTI, meningococcal meningitis</a:t>
                      </a:r>
                      <a:endParaRPr lang="en-US" sz="3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A3D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1732">
                <a:tc>
                  <a:txBody>
                    <a:bodyPr/>
                    <a:lstStyle/>
                    <a:p>
                      <a:r>
                        <a:rPr lang="en-US" sz="3400" b="1" dirty="0" smtClean="0">
                          <a:latin typeface="Arial" pitchFamily="34" charset="0"/>
                          <a:cs typeface="Arial" pitchFamily="34" charset="0"/>
                        </a:rPr>
                        <a:t>Silver sulfadiazine </a:t>
                      </a:r>
                      <a:endParaRPr lang="en-US" sz="3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400" b="1" dirty="0" smtClean="0">
                          <a:latin typeface="Arial" pitchFamily="34" charset="0"/>
                          <a:cs typeface="Arial" pitchFamily="34" charset="0"/>
                        </a:rPr>
                        <a:t>Prophylaxis &amp;</a:t>
                      </a:r>
                      <a:r>
                        <a:rPr lang="en-US" sz="34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3400" b="1" dirty="0" smtClean="0">
                          <a:latin typeface="Arial" pitchFamily="34" charset="0"/>
                          <a:cs typeface="Arial" pitchFamily="34" charset="0"/>
                        </a:rPr>
                        <a:t>treatment of infected burns </a:t>
                      </a:r>
                      <a:endParaRPr lang="en-US" sz="3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1732">
                <a:tc>
                  <a:txBody>
                    <a:bodyPr/>
                    <a:lstStyle/>
                    <a:p>
                      <a:r>
                        <a:rPr lang="en-US" sz="3400" b="1" dirty="0" smtClean="0">
                          <a:latin typeface="Arial" pitchFamily="34" charset="0"/>
                          <a:cs typeface="Arial" pitchFamily="34" charset="0"/>
                        </a:rPr>
                        <a:t>Sulfasalazine </a:t>
                      </a:r>
                      <a:endParaRPr lang="en-US" sz="3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A3D1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400" b="1" dirty="0" smtClean="0">
                          <a:latin typeface="Arial" pitchFamily="34" charset="0"/>
                          <a:cs typeface="Arial" pitchFamily="34" charset="0"/>
                        </a:rPr>
                        <a:t>Inflammatory bowel disease,</a:t>
                      </a:r>
                      <a:r>
                        <a:rPr lang="en-US" sz="3400" b="1" baseline="0" dirty="0" smtClean="0">
                          <a:latin typeface="Arial" pitchFamily="34" charset="0"/>
                          <a:cs typeface="Arial" pitchFamily="34" charset="0"/>
                        </a:rPr>
                        <a:t> r</a:t>
                      </a:r>
                      <a:r>
                        <a:rPr lang="en-US" sz="3400" b="1" dirty="0" smtClean="0">
                          <a:latin typeface="Arial" pitchFamily="34" charset="0"/>
                          <a:cs typeface="Arial" pitchFamily="34" charset="0"/>
                        </a:rPr>
                        <a:t>heumatoid arthritis </a:t>
                      </a:r>
                      <a:endParaRPr lang="en-US" sz="3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A3D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0702">
                <a:tc>
                  <a:txBody>
                    <a:bodyPr/>
                    <a:lstStyle/>
                    <a:p>
                      <a:r>
                        <a:rPr lang="en-US" sz="3400" b="1" dirty="0" smtClean="0">
                          <a:latin typeface="Arial" pitchFamily="34" charset="0"/>
                          <a:cs typeface="Arial" pitchFamily="34" charset="0"/>
                        </a:rPr>
                        <a:t>Co - trimoxazole </a:t>
                      </a:r>
                      <a:endParaRPr lang="en-US" sz="3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400" b="1" dirty="0" smtClean="0">
                          <a:latin typeface="Arial" pitchFamily="34" charset="0"/>
                          <a:cs typeface="Arial" pitchFamily="34" charset="0"/>
                        </a:rPr>
                        <a:t>Toxoplasmosis,</a:t>
                      </a:r>
                      <a:r>
                        <a:rPr lang="en-US" sz="3400" b="1" baseline="0" dirty="0" smtClean="0">
                          <a:latin typeface="Arial" pitchFamily="34" charset="0"/>
                          <a:cs typeface="Arial" pitchFamily="34" charset="0"/>
                        </a:rPr>
                        <a:t> n</a:t>
                      </a:r>
                      <a:r>
                        <a:rPr lang="en-US" sz="3400" b="1" dirty="0" smtClean="0">
                          <a:latin typeface="Arial" pitchFamily="34" charset="0"/>
                          <a:cs typeface="Arial" pitchFamily="34" charset="0"/>
                        </a:rPr>
                        <a:t>ocardiasis</a:t>
                      </a:r>
                      <a:endParaRPr lang="en-US" sz="3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6" name="TextBox 105"/>
          <p:cNvSpPr txBox="1"/>
          <p:nvPr/>
        </p:nvSpPr>
        <p:spPr>
          <a:xfrm>
            <a:off x="11984182" y="39817518"/>
            <a:ext cx="9961418" cy="637832"/>
          </a:xfrm>
          <a:prstGeom prst="rect">
            <a:avLst/>
          </a:prstGeom>
          <a:solidFill>
            <a:srgbClr val="FFFF4B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 smtClean="0">
                <a:latin typeface="Arial" pitchFamily="34" charset="0"/>
                <a:cs typeface="Arial" pitchFamily="34" charset="0"/>
              </a:rPr>
              <a:t>Quinolones </a:t>
            </a:r>
            <a:endParaRPr lang="en-US" sz="35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7" name="Table 10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763479"/>
              </p:ext>
            </p:extLst>
          </p:nvPr>
        </p:nvGraphicFramePr>
        <p:xfrm>
          <a:off x="11970327" y="41117028"/>
          <a:ext cx="10003730" cy="2774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148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89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3092">
                <a:tc>
                  <a:txBody>
                    <a:bodyPr/>
                    <a:lstStyle/>
                    <a:p>
                      <a:pPr algn="l"/>
                      <a:r>
                        <a:rPr lang="en-US" sz="3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Drug/s</a:t>
                      </a:r>
                      <a:endParaRPr lang="en-US" sz="3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C46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21945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Clinical</a:t>
                      </a:r>
                      <a:r>
                        <a:rPr lang="en-US" sz="35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uses</a:t>
                      </a:r>
                      <a:endParaRPr lang="en-US" sz="3500" dirty="0"/>
                    </a:p>
                  </a:txBody>
                  <a:tcPr>
                    <a:solidFill>
                      <a:srgbClr val="FFC4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3092">
                <a:tc>
                  <a:txBody>
                    <a:bodyPr/>
                    <a:lstStyle/>
                    <a:p>
                      <a:r>
                        <a:rPr lang="en-US" sz="3500" b="1" dirty="0" smtClean="0">
                          <a:latin typeface="Arial" pitchFamily="34" charset="0"/>
                          <a:cs typeface="Arial" pitchFamily="34" charset="0"/>
                        </a:rPr>
                        <a:t>Nalidixic acid </a:t>
                      </a:r>
                      <a:endParaRPr lang="en-US" sz="3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FFA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500" b="1" dirty="0" smtClean="0">
                          <a:latin typeface="Arial" pitchFamily="34" charset="0"/>
                          <a:cs typeface="Arial" pitchFamily="34" charset="0"/>
                        </a:rPr>
                        <a:t>UTI</a:t>
                      </a:r>
                      <a:endParaRPr lang="en-US" sz="3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FF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8510">
                <a:tc>
                  <a:txBody>
                    <a:bodyPr/>
                    <a:lstStyle/>
                    <a:p>
                      <a:r>
                        <a:rPr lang="en-US" sz="3500" b="1" dirty="0" smtClean="0">
                          <a:latin typeface="Arial" pitchFamily="34" charset="0"/>
                          <a:cs typeface="Arial" pitchFamily="34" charset="0"/>
                        </a:rPr>
                        <a:t>Ciprofloxacin,</a:t>
                      </a:r>
                      <a:r>
                        <a:rPr lang="en-US" sz="3500" b="1" baseline="0" dirty="0" smtClean="0">
                          <a:latin typeface="Arial" pitchFamily="34" charset="0"/>
                          <a:cs typeface="Arial" pitchFamily="34" charset="0"/>
                        </a:rPr>
                        <a:t> n</a:t>
                      </a:r>
                      <a:r>
                        <a:rPr lang="en-US" sz="3500" b="1" dirty="0" smtClean="0">
                          <a:latin typeface="Arial" pitchFamily="34" charset="0"/>
                          <a:cs typeface="Arial" pitchFamily="34" charset="0"/>
                        </a:rPr>
                        <a:t>orfloxacin, ofloxacin ,levofloxacin, </a:t>
                      </a:r>
                      <a:endParaRPr lang="en-US" sz="3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BF9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21945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500" b="1" dirty="0" smtClean="0">
                          <a:latin typeface="Arial" pitchFamily="34" charset="0"/>
                          <a:cs typeface="Arial" pitchFamily="34" charset="0"/>
                        </a:rPr>
                        <a:t>UTI,</a:t>
                      </a:r>
                      <a:r>
                        <a:rPr lang="en-US" sz="35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3500" b="1" dirty="0" smtClean="0">
                          <a:latin typeface="Arial" pitchFamily="34" charset="0"/>
                          <a:cs typeface="Arial" pitchFamily="34" charset="0"/>
                        </a:rPr>
                        <a:t>GI infections, RTI</a:t>
                      </a:r>
                      <a:endParaRPr lang="en-US" sz="3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BF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8" name="TextBox 107"/>
          <p:cNvSpPr txBox="1"/>
          <p:nvPr/>
        </p:nvSpPr>
        <p:spPr>
          <a:xfrm>
            <a:off x="12005186" y="40474708"/>
            <a:ext cx="9940414" cy="630942"/>
          </a:xfrm>
          <a:prstGeom prst="rect">
            <a:avLst/>
          </a:prstGeom>
          <a:solidFill>
            <a:srgbClr val="FFFFA7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MOA - inhibit negative supercoiling of DNA </a:t>
            </a:r>
            <a:endParaRPr lang="en-US" sz="3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11973293" y="43895805"/>
            <a:ext cx="10000674" cy="116955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ADR – allergic reactions, inhibit liver enzymes, </a:t>
            </a:r>
            <a:r>
              <a:rPr lang="en-US" sz="3500" b="1" i="1" dirty="0" smtClean="0">
                <a:latin typeface="Arial" pitchFamily="34" charset="0"/>
                <a:cs typeface="Arial" pitchFamily="34" charset="0"/>
              </a:rPr>
              <a:t>C. difficile 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associated diarrhoea</a:t>
            </a:r>
            <a:endParaRPr lang="en-US" sz="3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Right Arrow 110"/>
          <p:cNvSpPr/>
          <p:nvPr/>
        </p:nvSpPr>
        <p:spPr>
          <a:xfrm rot="8635311">
            <a:off x="5963025" y="5416309"/>
            <a:ext cx="539999" cy="387659"/>
          </a:xfrm>
          <a:prstGeom prst="rightArrow">
            <a:avLst/>
          </a:prstGeom>
          <a:solidFill>
            <a:srgbClr val="FF47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87678" y="2013600"/>
            <a:ext cx="7257921" cy="5391638"/>
          </a:xfrm>
          <a:prstGeom prst="rect">
            <a:avLst/>
          </a:prstGeom>
        </p:spPr>
      </p:pic>
      <p:sp>
        <p:nvSpPr>
          <p:cNvPr id="67" name="TextBox 66"/>
          <p:cNvSpPr txBox="1"/>
          <p:nvPr/>
        </p:nvSpPr>
        <p:spPr>
          <a:xfrm>
            <a:off x="1" y="28955325"/>
            <a:ext cx="11991108" cy="1169551"/>
          </a:xfrm>
          <a:prstGeom prst="rect">
            <a:avLst/>
          </a:prstGeom>
          <a:solidFill>
            <a:srgbClr val="A9D18E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MOA – prevent nucleic acid formation via DNA strand breakage </a:t>
            </a:r>
            <a:endParaRPr lang="en-US" sz="35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9" name="Table 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9061349"/>
              </p:ext>
            </p:extLst>
          </p:nvPr>
        </p:nvGraphicFramePr>
        <p:xfrm>
          <a:off x="-1" y="30133209"/>
          <a:ext cx="11991704" cy="3464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4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6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9784">
                <a:tc>
                  <a:txBody>
                    <a:bodyPr/>
                    <a:lstStyle/>
                    <a:p>
                      <a:r>
                        <a:rPr lang="en-US" sz="3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Drugs</a:t>
                      </a:r>
                      <a:endParaRPr lang="en-US" sz="3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Clinical</a:t>
                      </a:r>
                      <a:r>
                        <a:rPr lang="en-US" sz="35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uses</a:t>
                      </a:r>
                      <a:endParaRPr lang="en-US" sz="3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5482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4412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3400" b="1" dirty="0" smtClean="0">
                          <a:latin typeface="Arial" pitchFamily="34" charset="0"/>
                          <a:cs typeface="Arial" pitchFamily="34" charset="0"/>
                        </a:rPr>
                        <a:t>Metronidazole,</a:t>
                      </a:r>
                      <a:r>
                        <a:rPr lang="en-US" sz="3400" b="1" baseline="0" dirty="0" smtClean="0">
                          <a:latin typeface="Arial" pitchFamily="34" charset="0"/>
                          <a:cs typeface="Arial" pitchFamily="34" charset="0"/>
                        </a:rPr>
                        <a:t> tinidazole, ornidazole</a:t>
                      </a:r>
                      <a:endParaRPr lang="en-US" sz="3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21945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5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Sepsis to which anaerobic organisms are contributing (</a:t>
                      </a:r>
                      <a:r>
                        <a:rPr lang="en-US" sz="3500" b="1" i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Bacteroides</a:t>
                      </a:r>
                      <a:r>
                        <a:rPr lang="en-US" sz="3500" b="1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spp</a:t>
                      </a:r>
                      <a:r>
                        <a:rPr lang="en-US" sz="35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and anaerobic cocci), p</a:t>
                      </a:r>
                      <a:r>
                        <a:rPr kumimoji="0" lang="en-US" sz="35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ost</a:t>
                      </a:r>
                      <a:r>
                        <a:rPr kumimoji="0" lang="en-US" sz="35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-surgical infection , surgical prophylaxis, </a:t>
                      </a:r>
                      <a:r>
                        <a:rPr kumimoji="0" lang="en-US" sz="35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</a:t>
                      </a:r>
                      <a:r>
                        <a:rPr lang="en-US" sz="35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steomyelitis</a:t>
                      </a:r>
                      <a:r>
                        <a:rPr lang="en-US" sz="35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3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5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2" name="TextBox 71"/>
          <p:cNvSpPr txBox="1"/>
          <p:nvPr/>
        </p:nvSpPr>
        <p:spPr>
          <a:xfrm>
            <a:off x="0" y="33588077"/>
            <a:ext cx="11991704" cy="1211344"/>
          </a:xfrm>
          <a:prstGeom prst="rect">
            <a:avLst/>
          </a:prstGeom>
          <a:solidFill>
            <a:srgbClr val="A9D18E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ADR – </a:t>
            </a:r>
            <a:r>
              <a:rPr lang="en-US" sz="35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35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ausea</a:t>
            </a:r>
            <a:r>
              <a:rPr lang="en-US" sz="35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5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vomiting, unpleasant </a:t>
            </a:r>
            <a:r>
              <a:rPr lang="en-US" sz="35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metallic, bitter taste in the </a:t>
            </a:r>
            <a:r>
              <a:rPr lang="en-US" sz="35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mouth, furred tongue, diarrhoea </a:t>
            </a:r>
            <a:endParaRPr lang="en-US" sz="35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2007735" y="27550656"/>
            <a:ext cx="9951719" cy="630942"/>
          </a:xfrm>
          <a:prstGeom prst="rect">
            <a:avLst/>
          </a:prstGeom>
          <a:solidFill>
            <a:srgbClr val="BA8CDC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 smtClean="0">
                <a:latin typeface="Arial" pitchFamily="34" charset="0"/>
                <a:cs typeface="Arial" pitchFamily="34" charset="0"/>
              </a:rPr>
              <a:t>Aminoglycosides</a:t>
            </a:r>
            <a:endParaRPr lang="en-US" sz="3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1991703" y="28201476"/>
            <a:ext cx="9941196" cy="1195193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MOA - inhibit protein synthesis in bacterial ribosomes </a:t>
            </a:r>
            <a:endParaRPr lang="en-US" sz="35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0" name="Table 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3610582"/>
              </p:ext>
            </p:extLst>
          </p:nvPr>
        </p:nvGraphicFramePr>
        <p:xfrm>
          <a:off x="12007735" y="29424656"/>
          <a:ext cx="9948753" cy="30024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24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9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07160">
                  <a:extLst>
                    <a:ext uri="{9D8B030D-6E8A-4147-A177-3AD203B41FA5}">
                      <a16:colId xmlns:a16="http://schemas.microsoft.com/office/drawing/2014/main" val="433143557"/>
                    </a:ext>
                  </a:extLst>
                </a:gridCol>
              </a:tblGrid>
              <a:tr h="641906">
                <a:tc>
                  <a:txBody>
                    <a:bodyPr/>
                    <a:lstStyle/>
                    <a:p>
                      <a:r>
                        <a:rPr lang="en-US" sz="3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Drugs</a:t>
                      </a:r>
                      <a:endParaRPr lang="en-US" sz="3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987E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Clinical</a:t>
                      </a:r>
                      <a:r>
                        <a:rPr lang="en-US" sz="35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uses</a:t>
                      </a:r>
                      <a:endParaRPr lang="en-US" sz="3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987E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ADR</a:t>
                      </a:r>
                      <a:endParaRPr lang="en-US" sz="3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987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0517">
                <a:tc>
                  <a:txBody>
                    <a:bodyPr/>
                    <a:lstStyle/>
                    <a:p>
                      <a:r>
                        <a:rPr lang="en-US" sz="3500" b="1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Gentamicin, ,neomycin, amikacin</a:t>
                      </a:r>
                      <a:endParaRPr lang="en-US" sz="3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500" b="1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Septicaemia, </a:t>
                      </a:r>
                    </a:p>
                    <a:p>
                      <a:pPr algn="l"/>
                      <a:r>
                        <a:rPr lang="en-US" sz="3500" b="1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bacterial endocarditis, tuberculosis</a:t>
                      </a: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400" b="1" dirty="0" smtClean="0">
                          <a:latin typeface="Arial" pitchFamily="34" charset="0"/>
                          <a:cs typeface="Arial" pitchFamily="34" charset="0"/>
                        </a:rPr>
                        <a:t>Ototoxicity,</a:t>
                      </a:r>
                      <a:r>
                        <a:rPr lang="en-US" sz="3400" b="1" baseline="0" dirty="0" smtClean="0">
                          <a:latin typeface="Arial" pitchFamily="34" charset="0"/>
                          <a:cs typeface="Arial" pitchFamily="34" charset="0"/>
                        </a:rPr>
                        <a:t> nephrotoxicity, neuromuscular blockage</a:t>
                      </a:r>
                      <a:endParaRPr lang="en-US" sz="3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0" name="Right Arrow 59"/>
          <p:cNvSpPr/>
          <p:nvPr/>
        </p:nvSpPr>
        <p:spPr>
          <a:xfrm rot="19384566">
            <a:off x="8729480" y="4206148"/>
            <a:ext cx="539999" cy="387659"/>
          </a:xfrm>
          <a:prstGeom prst="rightArrow">
            <a:avLst/>
          </a:prstGeom>
          <a:solidFill>
            <a:srgbClr val="FF47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ight Arrow 64"/>
          <p:cNvSpPr/>
          <p:nvPr/>
        </p:nvSpPr>
        <p:spPr>
          <a:xfrm rot="2416306">
            <a:off x="8700971" y="5430399"/>
            <a:ext cx="539999" cy="387659"/>
          </a:xfrm>
          <a:prstGeom prst="rightArrow">
            <a:avLst/>
          </a:prstGeom>
          <a:solidFill>
            <a:srgbClr val="FF47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5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2580</TotalTime>
  <Words>613</Words>
  <Application>Microsoft Office PowerPoint</Application>
  <PresentationFormat>Custom</PresentationFormat>
  <Paragraphs>138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User</cp:lastModifiedBy>
  <cp:revision>203</cp:revision>
  <cp:lastPrinted>2022-01-31T09:18:31Z</cp:lastPrinted>
  <dcterms:created xsi:type="dcterms:W3CDTF">2021-06-03T05:05:11Z</dcterms:created>
  <dcterms:modified xsi:type="dcterms:W3CDTF">2022-06-09T07:41:44Z</dcterms:modified>
</cp:coreProperties>
</file>